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4" r:id="rId2"/>
    <p:sldId id="282" r:id="rId3"/>
    <p:sldId id="359" r:id="rId4"/>
    <p:sldId id="368" r:id="rId5"/>
    <p:sldId id="360" r:id="rId6"/>
    <p:sldId id="379" r:id="rId7"/>
    <p:sldId id="285" r:id="rId8"/>
    <p:sldId id="327" r:id="rId9"/>
    <p:sldId id="381" r:id="rId10"/>
    <p:sldId id="389" r:id="rId11"/>
    <p:sldId id="387" r:id="rId12"/>
    <p:sldId id="401" r:id="rId13"/>
    <p:sldId id="332" r:id="rId14"/>
    <p:sldId id="333" r:id="rId15"/>
    <p:sldId id="406" r:id="rId16"/>
    <p:sldId id="382" r:id="rId17"/>
    <p:sldId id="392" r:id="rId18"/>
    <p:sldId id="393" r:id="rId19"/>
    <p:sldId id="394" r:id="rId20"/>
    <p:sldId id="388" r:id="rId21"/>
    <p:sldId id="391" r:id="rId22"/>
    <p:sldId id="403" r:id="rId23"/>
    <p:sldId id="404" r:id="rId24"/>
    <p:sldId id="405" r:id="rId25"/>
    <p:sldId id="407" r:id="rId26"/>
    <p:sldId id="408" r:id="rId27"/>
    <p:sldId id="409" r:id="rId28"/>
    <p:sldId id="411" r:id="rId29"/>
    <p:sldId id="412" r:id="rId30"/>
    <p:sldId id="383" r:id="rId31"/>
    <p:sldId id="353" r:id="rId32"/>
    <p:sldId id="354" r:id="rId33"/>
  </p:sldIdLst>
  <p:sldSz cx="9144000" cy="6858000" type="screen4x3"/>
  <p:notesSz cx="6400800" cy="86868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92">
          <p15:clr>
            <a:srgbClr val="A4A3A4"/>
          </p15:clr>
        </p15:guide>
        <p15:guide id="2" pos="295" userDrawn="1">
          <p15:clr>
            <a:srgbClr val="A4A3A4"/>
          </p15:clr>
        </p15:guide>
        <p15:guide id="3" pos="5465" userDrawn="1">
          <p15:clr>
            <a:srgbClr val="A4A3A4"/>
          </p15:clr>
        </p15:guide>
        <p15:guide id="4" orient="horz" pos="391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orient="horz" pos="3974">
          <p15:clr>
            <a:srgbClr val="A4A3A4"/>
          </p15:clr>
        </p15:guide>
        <p15:guide id="7" orient="horz" pos="2024">
          <p15:clr>
            <a:srgbClr val="A4A3A4"/>
          </p15:clr>
        </p15:guide>
        <p15:guide id="8" orient="horz" pos="346">
          <p15:clr>
            <a:srgbClr val="A4A3A4"/>
          </p15:clr>
        </p15:guide>
        <p15:guide id="9" pos="521">
          <p15:clr>
            <a:srgbClr val="A4A3A4"/>
          </p15:clr>
        </p15:guide>
        <p15:guide id="10" pos="884">
          <p15:clr>
            <a:srgbClr val="A4A3A4"/>
          </p15:clr>
        </p15:guide>
        <p15:guide id="11" pos="16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64" autoAdjust="0"/>
    <p:restoredTop sz="94660"/>
  </p:normalViewPr>
  <p:slideViewPr>
    <p:cSldViewPr>
      <p:cViewPr varScale="1">
        <p:scale>
          <a:sx n="83" d="100"/>
          <a:sy n="83" d="100"/>
        </p:scale>
        <p:origin x="1230" y="72"/>
      </p:cViewPr>
      <p:guideLst>
        <p:guide orient="horz" pos="3992"/>
        <p:guide pos="295"/>
        <p:guide pos="5465"/>
        <p:guide orient="horz" pos="391"/>
        <p:guide pos="2880"/>
        <p:guide orient="horz" pos="3974"/>
        <p:guide orient="horz" pos="2024"/>
        <p:guide orient="horz" pos="346"/>
        <p:guide pos="521"/>
        <p:guide pos="884"/>
        <p:guide pos="165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3268D2-3BB8-4A82-86A0-4E91CC80AF8F}" type="doc">
      <dgm:prSet loTypeId="urn:microsoft.com/office/officeart/2005/8/layout/cycle1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zh-CN" altLang="en-US"/>
        </a:p>
      </dgm:t>
    </dgm:pt>
    <dgm:pt modelId="{02D83C79-BF00-48DB-9C33-02C73585B85A}">
      <dgm:prSet phldrT="[文本]" custT="1"/>
      <dgm:spPr/>
      <dgm:t>
        <a:bodyPr/>
        <a:lstStyle/>
        <a:p>
          <a:r>
            <a:rPr lang="zh-CN" altLang="en-US" sz="2000" dirty="0" smtClean="0">
              <a:latin typeface="华文楷体" pitchFamily="2" charset="-122"/>
              <a:ea typeface="华文楷体" pitchFamily="2" charset="-122"/>
            </a:rPr>
            <a:t>零维问题</a:t>
          </a:r>
          <a:endParaRPr lang="zh-CN" altLang="en-US" sz="2000" dirty="0">
            <a:latin typeface="华文楷体" pitchFamily="2" charset="-122"/>
            <a:ea typeface="华文楷体" pitchFamily="2" charset="-122"/>
          </a:endParaRPr>
        </a:p>
      </dgm:t>
    </dgm:pt>
    <dgm:pt modelId="{DD9D54AA-E832-4098-A878-7252190D28FE}" type="parTrans" cxnId="{95602D79-4556-4606-B7DB-0B71D54C5533}">
      <dgm:prSet/>
      <dgm:spPr/>
      <dgm:t>
        <a:bodyPr/>
        <a:lstStyle/>
        <a:p>
          <a:endParaRPr lang="zh-CN" altLang="en-US"/>
        </a:p>
      </dgm:t>
    </dgm:pt>
    <dgm:pt modelId="{44963784-088D-41BB-AAA3-F54D0D7A57B1}" type="sibTrans" cxnId="{95602D79-4556-4606-B7DB-0B71D54C5533}">
      <dgm:prSet/>
      <dgm:spPr>
        <a:solidFill>
          <a:srgbClr val="0070C0"/>
        </a:solidFill>
        <a:ln>
          <a:noFill/>
        </a:ln>
      </dgm:spPr>
      <dgm:t>
        <a:bodyPr/>
        <a:lstStyle/>
        <a:p>
          <a:endParaRPr lang="zh-CN" altLang="en-US"/>
        </a:p>
      </dgm:t>
    </dgm:pt>
    <dgm:pt modelId="{8E1DD5A7-8036-4E32-881B-573615293057}">
      <dgm:prSet phldrT="[文本]" custT="1"/>
      <dgm:spPr/>
      <dgm:t>
        <a:bodyPr/>
        <a:lstStyle/>
        <a:p>
          <a:r>
            <a:rPr lang="zh-CN" altLang="en-US" sz="2000" dirty="0" smtClean="0">
              <a:latin typeface="华文楷体" pitchFamily="2" charset="-122"/>
              <a:ea typeface="华文楷体" pitchFamily="2" charset="-122"/>
            </a:rPr>
            <a:t>点堆近似</a:t>
          </a:r>
          <a:endParaRPr lang="zh-CN" altLang="en-US" sz="2000" dirty="0">
            <a:latin typeface="华文楷体" pitchFamily="2" charset="-122"/>
            <a:ea typeface="华文楷体" pitchFamily="2" charset="-122"/>
          </a:endParaRPr>
        </a:p>
      </dgm:t>
    </dgm:pt>
    <dgm:pt modelId="{191470A3-11C0-4CBA-83F0-2BB222114E52}" type="parTrans" cxnId="{15E5009C-CEEA-49FD-8824-7B341ACBE071}">
      <dgm:prSet/>
      <dgm:spPr/>
      <dgm:t>
        <a:bodyPr/>
        <a:lstStyle/>
        <a:p>
          <a:endParaRPr lang="zh-CN" altLang="en-US"/>
        </a:p>
      </dgm:t>
    </dgm:pt>
    <dgm:pt modelId="{0591778A-5C56-48CB-A71B-501A75A1321C}" type="sibTrans" cxnId="{15E5009C-CEEA-49FD-8824-7B341ACBE071}">
      <dgm:prSet/>
      <dgm:spPr>
        <a:solidFill>
          <a:srgbClr val="0070C0"/>
        </a:solidFill>
        <a:ln>
          <a:noFill/>
        </a:ln>
      </dgm:spPr>
      <dgm:t>
        <a:bodyPr/>
        <a:lstStyle/>
        <a:p>
          <a:endParaRPr lang="zh-CN" altLang="en-US"/>
        </a:p>
      </dgm:t>
    </dgm:pt>
    <dgm:pt modelId="{EBDE0FB4-0FCC-403E-A3CB-52CB524636E4}">
      <dgm:prSet phldrT="[文本]" custT="1"/>
      <dgm:spPr/>
      <dgm:t>
        <a:bodyPr/>
        <a:lstStyle/>
        <a:p>
          <a:r>
            <a:rPr lang="zh-CN" altLang="en-US" sz="2000" dirty="0" smtClean="0">
              <a:latin typeface="华文楷体" pitchFamily="2" charset="-122"/>
              <a:ea typeface="华文楷体" pitchFamily="2" charset="-122"/>
            </a:rPr>
            <a:t>解析表达</a:t>
          </a:r>
          <a:endParaRPr lang="zh-CN" altLang="en-US" sz="2000" dirty="0">
            <a:latin typeface="华文楷体" pitchFamily="2" charset="-122"/>
            <a:ea typeface="华文楷体" pitchFamily="2" charset="-122"/>
          </a:endParaRPr>
        </a:p>
      </dgm:t>
    </dgm:pt>
    <dgm:pt modelId="{46F9FB2F-08E4-4C3F-A0E8-2E4F5715BF44}" type="parTrans" cxnId="{74CF5CF6-9E65-4F74-9471-2C5DED18B2DC}">
      <dgm:prSet/>
      <dgm:spPr/>
      <dgm:t>
        <a:bodyPr/>
        <a:lstStyle/>
        <a:p>
          <a:endParaRPr lang="zh-CN" altLang="en-US"/>
        </a:p>
      </dgm:t>
    </dgm:pt>
    <dgm:pt modelId="{99E2A448-2E9D-4A1B-BBA0-9CC8DBE4ACCA}" type="sibTrans" cxnId="{74CF5CF6-9E65-4F74-9471-2C5DED18B2DC}">
      <dgm:prSet/>
      <dgm:spPr>
        <a:solidFill>
          <a:srgbClr val="0070C0"/>
        </a:solidFill>
        <a:ln>
          <a:noFill/>
        </a:ln>
      </dgm:spPr>
      <dgm:t>
        <a:bodyPr/>
        <a:lstStyle/>
        <a:p>
          <a:endParaRPr lang="zh-CN" altLang="en-US"/>
        </a:p>
      </dgm:t>
    </dgm:pt>
    <dgm:pt modelId="{F911AA9D-E61F-42D3-90EB-EB824D394745}">
      <dgm:prSet phldrT="[文本]" custT="1"/>
      <dgm:spPr/>
      <dgm:t>
        <a:bodyPr/>
        <a:lstStyle/>
        <a:p>
          <a:r>
            <a:rPr lang="en-US" altLang="zh-CN" sz="2000" dirty="0" smtClean="0">
              <a:latin typeface="Times New Roman" pitchFamily="18" charset="0"/>
              <a:cs typeface="Times New Roman" pitchFamily="18" charset="0"/>
            </a:rPr>
            <a:t>pass</a:t>
          </a:r>
          <a:endParaRPr lang="zh-CN" altLang="en-US" sz="2000" dirty="0">
            <a:latin typeface="Times New Roman" pitchFamily="18" charset="0"/>
            <a:cs typeface="Times New Roman" pitchFamily="18" charset="0"/>
          </a:endParaRPr>
        </a:p>
      </dgm:t>
    </dgm:pt>
    <dgm:pt modelId="{92980C63-19C2-4EE0-9805-5CECE36497E7}" type="parTrans" cxnId="{34A4EE38-9A88-4A8E-B5E0-2A92FCF46D4E}">
      <dgm:prSet/>
      <dgm:spPr/>
      <dgm:t>
        <a:bodyPr/>
        <a:lstStyle/>
        <a:p>
          <a:endParaRPr lang="zh-CN" altLang="en-US"/>
        </a:p>
      </dgm:t>
    </dgm:pt>
    <dgm:pt modelId="{BE8D8517-5FB2-415F-94CA-8A3FCF198E3D}" type="sibTrans" cxnId="{34A4EE38-9A88-4A8E-B5E0-2A92FCF46D4E}">
      <dgm:prSet/>
      <dgm:spPr>
        <a:solidFill>
          <a:srgbClr val="0070C0"/>
        </a:solidFill>
        <a:ln>
          <a:noFill/>
        </a:ln>
      </dgm:spPr>
      <dgm:t>
        <a:bodyPr/>
        <a:lstStyle/>
        <a:p>
          <a:endParaRPr lang="zh-CN" altLang="en-US"/>
        </a:p>
      </dgm:t>
    </dgm:pt>
    <dgm:pt modelId="{DA172986-6134-4D3F-BD61-D51E79B95F2B}">
      <dgm:prSet phldrT="[文本]" custT="1"/>
      <dgm:spPr/>
      <dgm:t>
        <a:bodyPr/>
        <a:lstStyle/>
        <a:p>
          <a:r>
            <a:rPr lang="zh-CN" altLang="en-US" sz="2000" dirty="0" smtClean="0">
              <a:latin typeface="华文楷体" pitchFamily="2" charset="-122"/>
              <a:ea typeface="华文楷体" pitchFamily="2" charset="-122"/>
            </a:rPr>
            <a:t>均匀三维</a:t>
          </a:r>
          <a:endParaRPr lang="zh-CN" altLang="en-US" sz="2000" dirty="0">
            <a:latin typeface="华文楷体" pitchFamily="2" charset="-122"/>
            <a:ea typeface="华文楷体" pitchFamily="2" charset="-122"/>
          </a:endParaRPr>
        </a:p>
      </dgm:t>
    </dgm:pt>
    <dgm:pt modelId="{D563E7FF-9064-419E-B113-9F2142EF6888}" type="parTrans" cxnId="{C5F1E513-C58D-4BED-B612-FBE1FD35CAE9}">
      <dgm:prSet/>
      <dgm:spPr/>
      <dgm:t>
        <a:bodyPr/>
        <a:lstStyle/>
        <a:p>
          <a:endParaRPr lang="zh-CN" altLang="en-US"/>
        </a:p>
      </dgm:t>
    </dgm:pt>
    <dgm:pt modelId="{DC995785-AF6D-4F8C-9E69-C58E326FCBCF}" type="sibTrans" cxnId="{C5F1E513-C58D-4BED-B612-FBE1FD35CAE9}">
      <dgm:prSet/>
      <dgm:spPr>
        <a:solidFill>
          <a:srgbClr val="0070C0"/>
        </a:solidFill>
        <a:ln>
          <a:noFill/>
        </a:ln>
      </dgm:spPr>
      <dgm:t>
        <a:bodyPr/>
        <a:lstStyle/>
        <a:p>
          <a:endParaRPr lang="zh-CN" altLang="en-US"/>
        </a:p>
      </dgm:t>
    </dgm:pt>
    <dgm:pt modelId="{67A20009-783E-4FD1-9AAF-5450E47EBC47}" type="pres">
      <dgm:prSet presAssocID="{6D3268D2-3BB8-4A82-86A0-4E91CC80AF8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9009AC1-1179-4C18-A106-EB054B01234F}" type="pres">
      <dgm:prSet presAssocID="{02D83C79-BF00-48DB-9C33-02C73585B85A}" presName="dummy" presStyleCnt="0"/>
      <dgm:spPr/>
    </dgm:pt>
    <dgm:pt modelId="{FFD73DA0-85A5-4398-A3F4-1CA19B0973F6}" type="pres">
      <dgm:prSet presAssocID="{02D83C79-BF00-48DB-9C33-02C73585B85A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97D3F5-4296-4E29-92EB-45A5B04AA56E}" type="pres">
      <dgm:prSet presAssocID="{44963784-088D-41BB-AAA3-F54D0D7A57B1}" presName="sibTrans" presStyleLbl="node1" presStyleIdx="0" presStyleCnt="5"/>
      <dgm:spPr/>
      <dgm:t>
        <a:bodyPr/>
        <a:lstStyle/>
        <a:p>
          <a:endParaRPr lang="zh-CN" altLang="en-US"/>
        </a:p>
      </dgm:t>
    </dgm:pt>
    <dgm:pt modelId="{92F734ED-C5E7-4FB7-BC7E-5215DB418DBD}" type="pres">
      <dgm:prSet presAssocID="{8E1DD5A7-8036-4E32-881B-573615293057}" presName="dummy" presStyleCnt="0"/>
      <dgm:spPr/>
    </dgm:pt>
    <dgm:pt modelId="{587C8506-E62A-4313-AF13-0E745114F6C6}" type="pres">
      <dgm:prSet presAssocID="{8E1DD5A7-8036-4E32-881B-573615293057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394341-BB30-4B07-82F0-5836EAFCA7F5}" type="pres">
      <dgm:prSet presAssocID="{0591778A-5C56-48CB-A71B-501A75A1321C}" presName="sibTrans" presStyleLbl="node1" presStyleIdx="1" presStyleCnt="5"/>
      <dgm:spPr/>
      <dgm:t>
        <a:bodyPr/>
        <a:lstStyle/>
        <a:p>
          <a:endParaRPr lang="zh-CN" altLang="en-US"/>
        </a:p>
      </dgm:t>
    </dgm:pt>
    <dgm:pt modelId="{94DA2C03-A12C-4016-9935-273C40880B8A}" type="pres">
      <dgm:prSet presAssocID="{EBDE0FB4-0FCC-403E-A3CB-52CB524636E4}" presName="dummy" presStyleCnt="0"/>
      <dgm:spPr/>
    </dgm:pt>
    <dgm:pt modelId="{F5450CEC-AEB3-4FE1-9A44-C904D0E0C3F2}" type="pres">
      <dgm:prSet presAssocID="{EBDE0FB4-0FCC-403E-A3CB-52CB524636E4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F0F4C6-A397-4C67-B115-512058C106E7}" type="pres">
      <dgm:prSet presAssocID="{99E2A448-2E9D-4A1B-BBA0-9CC8DBE4ACCA}" presName="sibTrans" presStyleLbl="node1" presStyleIdx="2" presStyleCnt="5"/>
      <dgm:spPr/>
      <dgm:t>
        <a:bodyPr/>
        <a:lstStyle/>
        <a:p>
          <a:endParaRPr lang="zh-CN" altLang="en-US"/>
        </a:p>
      </dgm:t>
    </dgm:pt>
    <dgm:pt modelId="{06CB6A00-B02E-41AC-9902-A729F10C7CD4}" type="pres">
      <dgm:prSet presAssocID="{F911AA9D-E61F-42D3-90EB-EB824D394745}" presName="dummy" presStyleCnt="0"/>
      <dgm:spPr/>
    </dgm:pt>
    <dgm:pt modelId="{592CB6C1-0DA3-4C2E-AD94-EC2063201BD9}" type="pres">
      <dgm:prSet presAssocID="{F911AA9D-E61F-42D3-90EB-EB824D394745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82EE10-5F93-4A53-BD02-FFA2482CC0E5}" type="pres">
      <dgm:prSet presAssocID="{BE8D8517-5FB2-415F-94CA-8A3FCF198E3D}" presName="sibTrans" presStyleLbl="node1" presStyleIdx="3" presStyleCnt="5"/>
      <dgm:spPr/>
      <dgm:t>
        <a:bodyPr/>
        <a:lstStyle/>
        <a:p>
          <a:endParaRPr lang="zh-CN" altLang="en-US"/>
        </a:p>
      </dgm:t>
    </dgm:pt>
    <dgm:pt modelId="{7B68ED7F-7D1C-4938-9EE5-0A46366BAA08}" type="pres">
      <dgm:prSet presAssocID="{DA172986-6134-4D3F-BD61-D51E79B95F2B}" presName="dummy" presStyleCnt="0"/>
      <dgm:spPr/>
    </dgm:pt>
    <dgm:pt modelId="{2E332230-A726-4CEE-A978-C9507A3493E9}" type="pres">
      <dgm:prSet presAssocID="{DA172986-6134-4D3F-BD61-D51E79B95F2B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8BB557-EA1A-4056-A934-9765F9807002}" type="pres">
      <dgm:prSet presAssocID="{DC995785-AF6D-4F8C-9E69-C58E326FCBCF}" presName="sibTrans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6B621E89-B5B5-4D3E-8BC0-2486FBA4E767}" type="presOf" srcId="{8E1DD5A7-8036-4E32-881B-573615293057}" destId="{587C8506-E62A-4313-AF13-0E745114F6C6}" srcOrd="0" destOrd="0" presId="urn:microsoft.com/office/officeart/2005/8/layout/cycle1"/>
    <dgm:cxn modelId="{15E5009C-CEEA-49FD-8824-7B341ACBE071}" srcId="{6D3268D2-3BB8-4A82-86A0-4E91CC80AF8F}" destId="{8E1DD5A7-8036-4E32-881B-573615293057}" srcOrd="1" destOrd="0" parTransId="{191470A3-11C0-4CBA-83F0-2BB222114E52}" sibTransId="{0591778A-5C56-48CB-A71B-501A75A1321C}"/>
    <dgm:cxn modelId="{74CF5CF6-9E65-4F74-9471-2C5DED18B2DC}" srcId="{6D3268D2-3BB8-4A82-86A0-4E91CC80AF8F}" destId="{EBDE0FB4-0FCC-403E-A3CB-52CB524636E4}" srcOrd="2" destOrd="0" parTransId="{46F9FB2F-08E4-4C3F-A0E8-2E4F5715BF44}" sibTransId="{99E2A448-2E9D-4A1B-BBA0-9CC8DBE4ACCA}"/>
    <dgm:cxn modelId="{212FCF98-0096-42E7-BAF6-86DA13D7BF9A}" type="presOf" srcId="{DC995785-AF6D-4F8C-9E69-C58E326FCBCF}" destId="{A48BB557-EA1A-4056-A934-9765F9807002}" srcOrd="0" destOrd="0" presId="urn:microsoft.com/office/officeart/2005/8/layout/cycle1"/>
    <dgm:cxn modelId="{7393603D-E4E9-4A93-807B-196FF04F65A4}" type="presOf" srcId="{99E2A448-2E9D-4A1B-BBA0-9CC8DBE4ACCA}" destId="{78F0F4C6-A397-4C67-B115-512058C106E7}" srcOrd="0" destOrd="0" presId="urn:microsoft.com/office/officeart/2005/8/layout/cycle1"/>
    <dgm:cxn modelId="{18BE3B24-3908-42EB-9508-8BB14D000477}" type="presOf" srcId="{0591778A-5C56-48CB-A71B-501A75A1321C}" destId="{94394341-BB30-4B07-82F0-5836EAFCA7F5}" srcOrd="0" destOrd="0" presId="urn:microsoft.com/office/officeart/2005/8/layout/cycle1"/>
    <dgm:cxn modelId="{97C8A3C7-4978-4796-9C8A-8635D395EAE9}" type="presOf" srcId="{F911AA9D-E61F-42D3-90EB-EB824D394745}" destId="{592CB6C1-0DA3-4C2E-AD94-EC2063201BD9}" srcOrd="0" destOrd="0" presId="urn:microsoft.com/office/officeart/2005/8/layout/cycle1"/>
    <dgm:cxn modelId="{C5F1E513-C58D-4BED-B612-FBE1FD35CAE9}" srcId="{6D3268D2-3BB8-4A82-86A0-4E91CC80AF8F}" destId="{DA172986-6134-4D3F-BD61-D51E79B95F2B}" srcOrd="4" destOrd="0" parTransId="{D563E7FF-9064-419E-B113-9F2142EF6888}" sibTransId="{DC995785-AF6D-4F8C-9E69-C58E326FCBCF}"/>
    <dgm:cxn modelId="{4D450C5A-9801-468C-B4AC-F9C626AAFF62}" type="presOf" srcId="{BE8D8517-5FB2-415F-94CA-8A3FCF198E3D}" destId="{4482EE10-5F93-4A53-BD02-FFA2482CC0E5}" srcOrd="0" destOrd="0" presId="urn:microsoft.com/office/officeart/2005/8/layout/cycle1"/>
    <dgm:cxn modelId="{C9D2806E-AF90-4118-B954-0BA1F724BD96}" type="presOf" srcId="{02D83C79-BF00-48DB-9C33-02C73585B85A}" destId="{FFD73DA0-85A5-4398-A3F4-1CA19B0973F6}" srcOrd="0" destOrd="0" presId="urn:microsoft.com/office/officeart/2005/8/layout/cycle1"/>
    <dgm:cxn modelId="{B2396BC4-BF52-4A35-AD3F-C4936AC1C66A}" type="presOf" srcId="{EBDE0FB4-0FCC-403E-A3CB-52CB524636E4}" destId="{F5450CEC-AEB3-4FE1-9A44-C904D0E0C3F2}" srcOrd="0" destOrd="0" presId="urn:microsoft.com/office/officeart/2005/8/layout/cycle1"/>
    <dgm:cxn modelId="{34A4EE38-9A88-4A8E-B5E0-2A92FCF46D4E}" srcId="{6D3268D2-3BB8-4A82-86A0-4E91CC80AF8F}" destId="{F911AA9D-E61F-42D3-90EB-EB824D394745}" srcOrd="3" destOrd="0" parTransId="{92980C63-19C2-4EE0-9805-5CECE36497E7}" sibTransId="{BE8D8517-5FB2-415F-94CA-8A3FCF198E3D}"/>
    <dgm:cxn modelId="{EFB73BB0-F04F-49F6-9233-19ACBFE40E2E}" type="presOf" srcId="{6D3268D2-3BB8-4A82-86A0-4E91CC80AF8F}" destId="{67A20009-783E-4FD1-9AAF-5450E47EBC47}" srcOrd="0" destOrd="0" presId="urn:microsoft.com/office/officeart/2005/8/layout/cycle1"/>
    <dgm:cxn modelId="{95602D79-4556-4606-B7DB-0B71D54C5533}" srcId="{6D3268D2-3BB8-4A82-86A0-4E91CC80AF8F}" destId="{02D83C79-BF00-48DB-9C33-02C73585B85A}" srcOrd="0" destOrd="0" parTransId="{DD9D54AA-E832-4098-A878-7252190D28FE}" sibTransId="{44963784-088D-41BB-AAA3-F54D0D7A57B1}"/>
    <dgm:cxn modelId="{EAD5936C-AE8F-4D8E-AF5E-11D4973743A7}" type="presOf" srcId="{44963784-088D-41BB-AAA3-F54D0D7A57B1}" destId="{E397D3F5-4296-4E29-92EB-45A5B04AA56E}" srcOrd="0" destOrd="0" presId="urn:microsoft.com/office/officeart/2005/8/layout/cycle1"/>
    <dgm:cxn modelId="{6BEF0072-C59F-457E-9A2F-7B399AA0F437}" type="presOf" srcId="{DA172986-6134-4D3F-BD61-D51E79B95F2B}" destId="{2E332230-A726-4CEE-A978-C9507A3493E9}" srcOrd="0" destOrd="0" presId="urn:microsoft.com/office/officeart/2005/8/layout/cycle1"/>
    <dgm:cxn modelId="{C2A0F729-6B5F-4C45-BED0-5F7F65F7CCBB}" type="presParOf" srcId="{67A20009-783E-4FD1-9AAF-5450E47EBC47}" destId="{C9009AC1-1179-4C18-A106-EB054B01234F}" srcOrd="0" destOrd="0" presId="urn:microsoft.com/office/officeart/2005/8/layout/cycle1"/>
    <dgm:cxn modelId="{50B3A32A-5B08-435A-AEAC-B3C94978BBB6}" type="presParOf" srcId="{67A20009-783E-4FD1-9AAF-5450E47EBC47}" destId="{FFD73DA0-85A5-4398-A3F4-1CA19B0973F6}" srcOrd="1" destOrd="0" presId="urn:microsoft.com/office/officeart/2005/8/layout/cycle1"/>
    <dgm:cxn modelId="{D41472EC-45CD-4D1C-9FBD-FADDBC4A71AB}" type="presParOf" srcId="{67A20009-783E-4FD1-9AAF-5450E47EBC47}" destId="{E397D3F5-4296-4E29-92EB-45A5B04AA56E}" srcOrd="2" destOrd="0" presId="urn:microsoft.com/office/officeart/2005/8/layout/cycle1"/>
    <dgm:cxn modelId="{9F2B4324-1D57-4A38-9E3B-9521C3E19395}" type="presParOf" srcId="{67A20009-783E-4FD1-9AAF-5450E47EBC47}" destId="{92F734ED-C5E7-4FB7-BC7E-5215DB418DBD}" srcOrd="3" destOrd="0" presId="urn:microsoft.com/office/officeart/2005/8/layout/cycle1"/>
    <dgm:cxn modelId="{21E13E59-21AD-4E60-80C4-C6996A8440E6}" type="presParOf" srcId="{67A20009-783E-4FD1-9AAF-5450E47EBC47}" destId="{587C8506-E62A-4313-AF13-0E745114F6C6}" srcOrd="4" destOrd="0" presId="urn:microsoft.com/office/officeart/2005/8/layout/cycle1"/>
    <dgm:cxn modelId="{69244225-3034-4E3B-80DC-CF6B7413F115}" type="presParOf" srcId="{67A20009-783E-4FD1-9AAF-5450E47EBC47}" destId="{94394341-BB30-4B07-82F0-5836EAFCA7F5}" srcOrd="5" destOrd="0" presId="urn:microsoft.com/office/officeart/2005/8/layout/cycle1"/>
    <dgm:cxn modelId="{5548DD66-A027-409C-B517-CA73EA056E07}" type="presParOf" srcId="{67A20009-783E-4FD1-9AAF-5450E47EBC47}" destId="{94DA2C03-A12C-4016-9935-273C40880B8A}" srcOrd="6" destOrd="0" presId="urn:microsoft.com/office/officeart/2005/8/layout/cycle1"/>
    <dgm:cxn modelId="{53C2F3D9-82B7-4C7A-A9D7-9C771C5AA30B}" type="presParOf" srcId="{67A20009-783E-4FD1-9AAF-5450E47EBC47}" destId="{F5450CEC-AEB3-4FE1-9A44-C904D0E0C3F2}" srcOrd="7" destOrd="0" presId="urn:microsoft.com/office/officeart/2005/8/layout/cycle1"/>
    <dgm:cxn modelId="{044BD0DA-4CB2-4FFD-B39C-718DD365A30B}" type="presParOf" srcId="{67A20009-783E-4FD1-9AAF-5450E47EBC47}" destId="{78F0F4C6-A397-4C67-B115-512058C106E7}" srcOrd="8" destOrd="0" presId="urn:microsoft.com/office/officeart/2005/8/layout/cycle1"/>
    <dgm:cxn modelId="{CF41215C-0AA8-4830-B4EE-6C28F4673D84}" type="presParOf" srcId="{67A20009-783E-4FD1-9AAF-5450E47EBC47}" destId="{06CB6A00-B02E-41AC-9902-A729F10C7CD4}" srcOrd="9" destOrd="0" presId="urn:microsoft.com/office/officeart/2005/8/layout/cycle1"/>
    <dgm:cxn modelId="{0CF28125-69E1-4A5C-BC74-7C5193B18280}" type="presParOf" srcId="{67A20009-783E-4FD1-9AAF-5450E47EBC47}" destId="{592CB6C1-0DA3-4C2E-AD94-EC2063201BD9}" srcOrd="10" destOrd="0" presId="urn:microsoft.com/office/officeart/2005/8/layout/cycle1"/>
    <dgm:cxn modelId="{79BBCF8C-4D86-477D-934B-EA767538B533}" type="presParOf" srcId="{67A20009-783E-4FD1-9AAF-5450E47EBC47}" destId="{4482EE10-5F93-4A53-BD02-FFA2482CC0E5}" srcOrd="11" destOrd="0" presId="urn:microsoft.com/office/officeart/2005/8/layout/cycle1"/>
    <dgm:cxn modelId="{E7D48AB3-4E03-4654-9ED6-18CA31D827F7}" type="presParOf" srcId="{67A20009-783E-4FD1-9AAF-5450E47EBC47}" destId="{7B68ED7F-7D1C-4938-9EE5-0A46366BAA08}" srcOrd="12" destOrd="0" presId="urn:microsoft.com/office/officeart/2005/8/layout/cycle1"/>
    <dgm:cxn modelId="{509BF051-B2B3-4E7F-86F2-39848A9399DE}" type="presParOf" srcId="{67A20009-783E-4FD1-9AAF-5450E47EBC47}" destId="{2E332230-A726-4CEE-A978-C9507A3493E9}" srcOrd="13" destOrd="0" presId="urn:microsoft.com/office/officeart/2005/8/layout/cycle1"/>
    <dgm:cxn modelId="{86E43658-557E-496F-ACC0-30C1DED4EBED}" type="presParOf" srcId="{67A20009-783E-4FD1-9AAF-5450E47EBC47}" destId="{A48BB557-EA1A-4056-A934-9765F9807002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D73DA0-85A5-4398-A3F4-1CA19B0973F6}">
      <dsp:nvSpPr>
        <dsp:cNvPr id="0" name=""/>
        <dsp:cNvSpPr/>
      </dsp:nvSpPr>
      <dsp:spPr>
        <a:xfrm>
          <a:off x="1582284" y="16839"/>
          <a:ext cx="597441" cy="597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华文楷体" pitchFamily="2" charset="-122"/>
              <a:ea typeface="华文楷体" pitchFamily="2" charset="-122"/>
            </a:rPr>
            <a:t>零维问题</a:t>
          </a:r>
          <a:endParaRPr lang="zh-CN" altLang="en-US" sz="2000" kern="1200" dirty="0">
            <a:latin typeface="华文楷体" pitchFamily="2" charset="-122"/>
            <a:ea typeface="华文楷体" pitchFamily="2" charset="-122"/>
          </a:endParaRPr>
        </a:p>
      </dsp:txBody>
      <dsp:txXfrm>
        <a:off x="1582284" y="16839"/>
        <a:ext cx="597441" cy="597441"/>
      </dsp:txXfrm>
    </dsp:sp>
    <dsp:sp modelId="{E397D3F5-4296-4E29-92EB-45A5B04AA56E}">
      <dsp:nvSpPr>
        <dsp:cNvPr id="0" name=""/>
        <dsp:cNvSpPr/>
      </dsp:nvSpPr>
      <dsp:spPr>
        <a:xfrm>
          <a:off x="174907" y="-682"/>
          <a:ext cx="2242471" cy="2242471"/>
        </a:xfrm>
        <a:prstGeom prst="circularArrow">
          <a:avLst>
            <a:gd name="adj1" fmla="val 5195"/>
            <a:gd name="adj2" fmla="val 335552"/>
            <a:gd name="adj3" fmla="val 21294711"/>
            <a:gd name="adj4" fmla="val 19764951"/>
            <a:gd name="adj5" fmla="val 6061"/>
          </a:avLst>
        </a:prstGeom>
        <a:solidFill>
          <a:srgbClr val="0070C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7C8506-E62A-4313-AF13-0E745114F6C6}">
      <dsp:nvSpPr>
        <dsp:cNvPr id="0" name=""/>
        <dsp:cNvSpPr/>
      </dsp:nvSpPr>
      <dsp:spPr>
        <a:xfrm>
          <a:off x="1943748" y="1129312"/>
          <a:ext cx="597441" cy="597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华文楷体" pitchFamily="2" charset="-122"/>
              <a:ea typeface="华文楷体" pitchFamily="2" charset="-122"/>
            </a:rPr>
            <a:t>点堆近似</a:t>
          </a:r>
          <a:endParaRPr lang="zh-CN" altLang="en-US" sz="2000" kern="1200" dirty="0">
            <a:latin typeface="华文楷体" pitchFamily="2" charset="-122"/>
            <a:ea typeface="华文楷体" pitchFamily="2" charset="-122"/>
          </a:endParaRPr>
        </a:p>
      </dsp:txBody>
      <dsp:txXfrm>
        <a:off x="1943748" y="1129312"/>
        <a:ext cx="597441" cy="597441"/>
      </dsp:txXfrm>
    </dsp:sp>
    <dsp:sp modelId="{94394341-BB30-4B07-82F0-5836EAFCA7F5}">
      <dsp:nvSpPr>
        <dsp:cNvPr id="0" name=""/>
        <dsp:cNvSpPr/>
      </dsp:nvSpPr>
      <dsp:spPr>
        <a:xfrm>
          <a:off x="174907" y="-682"/>
          <a:ext cx="2242471" cy="2242471"/>
        </a:xfrm>
        <a:prstGeom prst="circularArrow">
          <a:avLst>
            <a:gd name="adj1" fmla="val 5195"/>
            <a:gd name="adj2" fmla="val 335552"/>
            <a:gd name="adj3" fmla="val 4016221"/>
            <a:gd name="adj4" fmla="val 2252034"/>
            <a:gd name="adj5" fmla="val 6061"/>
          </a:avLst>
        </a:prstGeom>
        <a:solidFill>
          <a:srgbClr val="0070C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50CEC-AEB3-4FE1-9A44-C904D0E0C3F2}">
      <dsp:nvSpPr>
        <dsp:cNvPr id="0" name=""/>
        <dsp:cNvSpPr/>
      </dsp:nvSpPr>
      <dsp:spPr>
        <a:xfrm>
          <a:off x="997422" y="1816858"/>
          <a:ext cx="597441" cy="597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华文楷体" pitchFamily="2" charset="-122"/>
              <a:ea typeface="华文楷体" pitchFamily="2" charset="-122"/>
            </a:rPr>
            <a:t>解析表达</a:t>
          </a:r>
          <a:endParaRPr lang="zh-CN" altLang="en-US" sz="2000" kern="1200" dirty="0">
            <a:latin typeface="华文楷体" pitchFamily="2" charset="-122"/>
            <a:ea typeface="华文楷体" pitchFamily="2" charset="-122"/>
          </a:endParaRPr>
        </a:p>
      </dsp:txBody>
      <dsp:txXfrm>
        <a:off x="997422" y="1816858"/>
        <a:ext cx="597441" cy="597441"/>
      </dsp:txXfrm>
    </dsp:sp>
    <dsp:sp modelId="{78F0F4C6-A397-4C67-B115-512058C106E7}">
      <dsp:nvSpPr>
        <dsp:cNvPr id="0" name=""/>
        <dsp:cNvSpPr/>
      </dsp:nvSpPr>
      <dsp:spPr>
        <a:xfrm>
          <a:off x="174907" y="-682"/>
          <a:ext cx="2242471" cy="2242471"/>
        </a:xfrm>
        <a:prstGeom prst="circularArrow">
          <a:avLst>
            <a:gd name="adj1" fmla="val 5195"/>
            <a:gd name="adj2" fmla="val 335552"/>
            <a:gd name="adj3" fmla="val 8212413"/>
            <a:gd name="adj4" fmla="val 6448227"/>
            <a:gd name="adj5" fmla="val 6061"/>
          </a:avLst>
        </a:prstGeom>
        <a:solidFill>
          <a:srgbClr val="0070C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2CB6C1-0DA3-4C2E-AD94-EC2063201BD9}">
      <dsp:nvSpPr>
        <dsp:cNvPr id="0" name=""/>
        <dsp:cNvSpPr/>
      </dsp:nvSpPr>
      <dsp:spPr>
        <a:xfrm>
          <a:off x="51096" y="1129312"/>
          <a:ext cx="597441" cy="597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Times New Roman" pitchFamily="18" charset="0"/>
              <a:cs typeface="Times New Roman" pitchFamily="18" charset="0"/>
            </a:rPr>
            <a:t>pass</a:t>
          </a:r>
          <a:endParaRPr lang="zh-CN" altLang="en-US" sz="20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1096" y="1129312"/>
        <a:ext cx="597441" cy="597441"/>
      </dsp:txXfrm>
    </dsp:sp>
    <dsp:sp modelId="{4482EE10-5F93-4A53-BD02-FFA2482CC0E5}">
      <dsp:nvSpPr>
        <dsp:cNvPr id="0" name=""/>
        <dsp:cNvSpPr/>
      </dsp:nvSpPr>
      <dsp:spPr>
        <a:xfrm>
          <a:off x="174907" y="-682"/>
          <a:ext cx="2242471" cy="2242471"/>
        </a:xfrm>
        <a:prstGeom prst="circularArrow">
          <a:avLst>
            <a:gd name="adj1" fmla="val 5195"/>
            <a:gd name="adj2" fmla="val 335552"/>
            <a:gd name="adj3" fmla="val 12299496"/>
            <a:gd name="adj4" fmla="val 10769736"/>
            <a:gd name="adj5" fmla="val 6061"/>
          </a:avLst>
        </a:prstGeom>
        <a:solidFill>
          <a:srgbClr val="0070C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32230-A726-4CEE-A978-C9507A3493E9}">
      <dsp:nvSpPr>
        <dsp:cNvPr id="0" name=""/>
        <dsp:cNvSpPr/>
      </dsp:nvSpPr>
      <dsp:spPr>
        <a:xfrm>
          <a:off x="412561" y="16839"/>
          <a:ext cx="597441" cy="597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华文楷体" pitchFamily="2" charset="-122"/>
              <a:ea typeface="华文楷体" pitchFamily="2" charset="-122"/>
            </a:rPr>
            <a:t>均匀三维</a:t>
          </a:r>
          <a:endParaRPr lang="zh-CN" altLang="en-US" sz="2000" kern="1200" dirty="0">
            <a:latin typeface="华文楷体" pitchFamily="2" charset="-122"/>
            <a:ea typeface="华文楷体" pitchFamily="2" charset="-122"/>
          </a:endParaRPr>
        </a:p>
      </dsp:txBody>
      <dsp:txXfrm>
        <a:off x="412561" y="16839"/>
        <a:ext cx="597441" cy="597441"/>
      </dsp:txXfrm>
    </dsp:sp>
    <dsp:sp modelId="{A48BB557-EA1A-4056-A934-9765F9807002}">
      <dsp:nvSpPr>
        <dsp:cNvPr id="0" name=""/>
        <dsp:cNvSpPr/>
      </dsp:nvSpPr>
      <dsp:spPr>
        <a:xfrm>
          <a:off x="174907" y="-682"/>
          <a:ext cx="2242471" cy="2242471"/>
        </a:xfrm>
        <a:prstGeom prst="circularArrow">
          <a:avLst>
            <a:gd name="adj1" fmla="val 5195"/>
            <a:gd name="adj2" fmla="val 335552"/>
            <a:gd name="adj3" fmla="val 16867205"/>
            <a:gd name="adj4" fmla="val 15197243"/>
            <a:gd name="adj5" fmla="val 6061"/>
          </a:avLst>
        </a:prstGeom>
        <a:solidFill>
          <a:srgbClr val="0070C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773680" cy="434340"/>
          </a:xfrm>
          <a:prstGeom prst="rect">
            <a:avLst/>
          </a:prstGeom>
        </p:spPr>
        <p:txBody>
          <a:bodyPr vert="horz" lIns="86197" tIns="43099" rIns="86197" bIns="43099" rtlCol="0"/>
          <a:lstStyle>
            <a:lvl1pPr algn="l">
              <a:defRPr sz="11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625639" y="1"/>
            <a:ext cx="2773680" cy="434340"/>
          </a:xfrm>
          <a:prstGeom prst="rect">
            <a:avLst/>
          </a:prstGeom>
        </p:spPr>
        <p:txBody>
          <a:bodyPr vert="horz" lIns="86197" tIns="43099" rIns="86197" bIns="43099" rtlCol="0"/>
          <a:lstStyle>
            <a:lvl1pPr algn="r">
              <a:defRPr sz="1100"/>
            </a:lvl1pPr>
          </a:lstStyle>
          <a:p>
            <a:fld id="{451E771A-184B-4AE6-ACBA-93031C8D1960}" type="datetimeFigureOut">
              <a:rPr lang="zh-CN" altLang="en-US" smtClean="0"/>
              <a:pPr/>
              <a:t>2015/12/8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652463"/>
            <a:ext cx="4340225" cy="3255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6197" tIns="43099" rIns="86197" bIns="43099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40080" y="4126230"/>
            <a:ext cx="5120640" cy="3909060"/>
          </a:xfrm>
          <a:prstGeom prst="rect">
            <a:avLst/>
          </a:prstGeom>
        </p:spPr>
        <p:txBody>
          <a:bodyPr vert="horz" lIns="86197" tIns="43099" rIns="86197" bIns="43099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250955"/>
            <a:ext cx="2773680" cy="434340"/>
          </a:xfrm>
          <a:prstGeom prst="rect">
            <a:avLst/>
          </a:prstGeom>
        </p:spPr>
        <p:txBody>
          <a:bodyPr vert="horz" lIns="86197" tIns="43099" rIns="86197" bIns="43099" rtlCol="0" anchor="b"/>
          <a:lstStyle>
            <a:lvl1pPr algn="l">
              <a:defRPr sz="11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625639" y="8250955"/>
            <a:ext cx="2773680" cy="434340"/>
          </a:xfrm>
          <a:prstGeom prst="rect">
            <a:avLst/>
          </a:prstGeom>
        </p:spPr>
        <p:txBody>
          <a:bodyPr vert="horz" lIns="86197" tIns="43099" rIns="86197" bIns="43099" rtlCol="0" anchor="b"/>
          <a:lstStyle>
            <a:lvl1pPr algn="r">
              <a:defRPr sz="1100"/>
            </a:lvl1pPr>
          </a:lstStyle>
          <a:p>
            <a:fld id="{6D9CA44F-8037-496D-9489-7153ECC4409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9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 smtClean="0"/>
              <a:t>2013/7/24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contrast="30000"/>
          </a:blip>
          <a:srcRect l="22271" t="19047" r="50770" b="70697"/>
          <a:stretch>
            <a:fillRect/>
          </a:stretch>
        </p:blipFill>
        <p:spPr bwMode="auto">
          <a:xfrm>
            <a:off x="18573" y="16684"/>
            <a:ext cx="3491882" cy="1062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组合 7"/>
          <p:cNvGrpSpPr/>
          <p:nvPr userDrawn="1"/>
        </p:nvGrpSpPr>
        <p:grpSpPr>
          <a:xfrm>
            <a:off x="6156176" y="5370928"/>
            <a:ext cx="2808610" cy="866384"/>
            <a:chOff x="5939854" y="5445224"/>
            <a:chExt cx="2808610" cy="866384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contrast="20000"/>
            </a:blip>
            <a:srcRect l="58500" t="78405" r="7133" b="15906"/>
            <a:stretch>
              <a:fillRect/>
            </a:stretch>
          </p:blipFill>
          <p:spPr bwMode="auto">
            <a:xfrm>
              <a:off x="6012160" y="5949280"/>
              <a:ext cx="2736304" cy="362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图片 9" descr="logo12.jpg"/>
            <p:cNvPicPr>
              <a:picLocks noChangeAspect="1"/>
            </p:cNvPicPr>
            <p:nvPr/>
          </p:nvPicPr>
          <p:blipFill>
            <a:blip r:embed="rId4" cstate="print"/>
            <a:srcRect l="33463" t="35518" r="33463" b="41040"/>
            <a:stretch>
              <a:fillRect/>
            </a:stretch>
          </p:blipFill>
          <p:spPr>
            <a:xfrm>
              <a:off x="5939854" y="5445224"/>
              <a:ext cx="1368450" cy="685642"/>
            </a:xfrm>
            <a:prstGeom prst="rect">
              <a:avLst/>
            </a:prstGeom>
          </p:spPr>
        </p:pic>
      </p:grpSp>
      <p:cxnSp>
        <p:nvCxnSpPr>
          <p:cNvPr id="11" name="直接连接符 10"/>
          <p:cNvCxnSpPr/>
          <p:nvPr userDrawn="1"/>
        </p:nvCxnSpPr>
        <p:spPr>
          <a:xfrm>
            <a:off x="107504" y="6309320"/>
            <a:ext cx="4032448" cy="0"/>
          </a:xfrm>
          <a:prstGeom prst="line">
            <a:avLst/>
          </a:prstGeom>
          <a:ln w="41275">
            <a:gradFill flip="none" rotWithShape="1">
              <a:gsLst>
                <a:gs pos="13000">
                  <a:schemeClr val="tx2">
                    <a:lumMod val="60000"/>
                    <a:lumOff val="4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 flipV="1">
            <a:off x="467544" y="4797152"/>
            <a:ext cx="1" cy="1872208"/>
          </a:xfrm>
          <a:prstGeom prst="line">
            <a:avLst/>
          </a:prstGeom>
          <a:ln w="41275">
            <a:gradFill flip="none"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F32F7-8258-4789-83A6-18D192729FCD}" type="datetime1">
              <a:rPr lang="zh-CN" altLang="en-US" smtClean="0"/>
              <a:pPr/>
              <a:t>2015/12/8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E52F7-D669-4D89-A71C-FC12A20885F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07504" y="5517232"/>
            <a:ext cx="2376562" cy="720080"/>
            <a:chOff x="5939854" y="5445224"/>
            <a:chExt cx="2808610" cy="866384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contrast="20000"/>
            </a:blip>
            <a:srcRect l="58500" t="78405" r="7133" b="15906"/>
            <a:stretch>
              <a:fillRect/>
            </a:stretch>
          </p:blipFill>
          <p:spPr bwMode="auto">
            <a:xfrm>
              <a:off x="6012160" y="5949280"/>
              <a:ext cx="2736304" cy="362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图片 8" descr="logo12.jpg"/>
            <p:cNvPicPr>
              <a:picLocks noChangeAspect="1"/>
            </p:cNvPicPr>
            <p:nvPr/>
          </p:nvPicPr>
          <p:blipFill>
            <a:blip r:embed="rId3" cstate="print"/>
            <a:srcRect l="33463" t="35518" r="33463" b="41040"/>
            <a:stretch>
              <a:fillRect/>
            </a:stretch>
          </p:blipFill>
          <p:spPr>
            <a:xfrm>
              <a:off x="5939854" y="5445224"/>
              <a:ext cx="1368450" cy="685642"/>
            </a:xfrm>
            <a:prstGeom prst="rect">
              <a:avLst/>
            </a:prstGeom>
          </p:spPr>
        </p:pic>
      </p:grpSp>
      <p:cxnSp>
        <p:nvCxnSpPr>
          <p:cNvPr id="10" name="直接连接符 9"/>
          <p:cNvCxnSpPr/>
          <p:nvPr userDrawn="1"/>
        </p:nvCxnSpPr>
        <p:spPr>
          <a:xfrm>
            <a:off x="3222" y="631446"/>
            <a:ext cx="4032448" cy="0"/>
          </a:xfrm>
          <a:prstGeom prst="line">
            <a:avLst/>
          </a:prstGeom>
          <a:ln w="41275">
            <a:gradFill flip="none" rotWithShape="1">
              <a:gsLst>
                <a:gs pos="13000">
                  <a:srgbClr val="0070C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H="1">
            <a:off x="5119088" y="6309320"/>
            <a:ext cx="4032448" cy="0"/>
          </a:xfrm>
          <a:prstGeom prst="line">
            <a:avLst/>
          </a:prstGeom>
          <a:ln w="41275">
            <a:gradFill flip="none" rotWithShape="1">
              <a:gsLst>
                <a:gs pos="13000">
                  <a:srgbClr val="0070C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7740352" y="187859"/>
            <a:ext cx="115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PAGE:</a:t>
            </a:r>
            <a:fld id="{4F5FBCBA-44CE-4DFC-9199-652CA46B2FDF}" type="slidenum">
              <a:rPr lang="en-US" altLang="zh-CN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98C54-3421-472F-B382-26246BD76837}" type="datetime1">
              <a:rPr lang="zh-CN" altLang="en-US" smtClean="0"/>
              <a:pPr/>
              <a:t>2015/12/8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E52F7-D669-4D89-A71C-FC12A20885F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07504" y="5517232"/>
            <a:ext cx="2376562" cy="720080"/>
            <a:chOff x="5939854" y="5445224"/>
            <a:chExt cx="2808610" cy="866384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contrast="20000"/>
            </a:blip>
            <a:srcRect l="58500" t="78405" r="7133" b="15906"/>
            <a:stretch>
              <a:fillRect/>
            </a:stretch>
          </p:blipFill>
          <p:spPr bwMode="auto">
            <a:xfrm>
              <a:off x="6012160" y="5949280"/>
              <a:ext cx="2736304" cy="362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图片 8" descr="logo12.jpg"/>
            <p:cNvPicPr>
              <a:picLocks noChangeAspect="1"/>
            </p:cNvPicPr>
            <p:nvPr/>
          </p:nvPicPr>
          <p:blipFill>
            <a:blip r:embed="rId3" cstate="print"/>
            <a:srcRect l="33463" t="35518" r="33463" b="41040"/>
            <a:stretch>
              <a:fillRect/>
            </a:stretch>
          </p:blipFill>
          <p:spPr>
            <a:xfrm>
              <a:off x="5939854" y="5445224"/>
              <a:ext cx="1368450" cy="685642"/>
            </a:xfrm>
            <a:prstGeom prst="rect">
              <a:avLst/>
            </a:prstGeom>
          </p:spPr>
        </p:pic>
      </p:grpSp>
      <p:cxnSp>
        <p:nvCxnSpPr>
          <p:cNvPr id="10" name="直接连接符 9"/>
          <p:cNvCxnSpPr/>
          <p:nvPr userDrawn="1"/>
        </p:nvCxnSpPr>
        <p:spPr>
          <a:xfrm>
            <a:off x="3222" y="631446"/>
            <a:ext cx="4032448" cy="0"/>
          </a:xfrm>
          <a:prstGeom prst="line">
            <a:avLst/>
          </a:prstGeom>
          <a:ln w="41275">
            <a:gradFill flip="none" rotWithShape="1">
              <a:gsLst>
                <a:gs pos="13000">
                  <a:srgbClr val="0070C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H="1">
            <a:off x="5119088" y="6309320"/>
            <a:ext cx="4032448" cy="0"/>
          </a:xfrm>
          <a:prstGeom prst="line">
            <a:avLst/>
          </a:prstGeom>
          <a:ln w="41275">
            <a:gradFill flip="none" rotWithShape="1">
              <a:gsLst>
                <a:gs pos="13000">
                  <a:srgbClr val="0070C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740352" y="187859"/>
            <a:ext cx="115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PAGE:</a:t>
            </a:r>
            <a:fld id="{4F5FBCBA-44CE-4DFC-9199-652CA46B2FDF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787" y="0"/>
            <a:ext cx="4906888" cy="631446"/>
          </a:xfrm>
        </p:spPr>
        <p:txBody>
          <a:bodyPr>
            <a:noAutofit/>
          </a:bodyPr>
          <a:lstStyle>
            <a:lvl1pPr algn="l">
              <a:defRPr sz="2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58673"/>
            <a:ext cx="8229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DB82-08AC-47E4-8428-62D205284D69}" type="datetime1">
              <a:rPr lang="zh-CN" altLang="en-US" smtClean="0"/>
              <a:pPr/>
              <a:t>2015/12/8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TextBox 23"/>
          <p:cNvSpPr txBox="1">
            <a:spLocks noChangeArrowheads="1"/>
          </p:cNvSpPr>
          <p:nvPr userDrawn="1"/>
        </p:nvSpPr>
        <p:spPr bwMode="auto">
          <a:xfrm>
            <a:off x="242888" y="184150"/>
            <a:ext cx="13047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dirty="0">
              <a:latin typeface="Calibri" pitchFamily="-108" charset="0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18521" y="6021288"/>
            <a:ext cx="2376562" cy="720080"/>
            <a:chOff x="5939854" y="5445224"/>
            <a:chExt cx="2808610" cy="866384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contrast="20000"/>
            </a:blip>
            <a:srcRect l="58500" t="78405" r="7133" b="15906"/>
            <a:stretch>
              <a:fillRect/>
            </a:stretch>
          </p:blipFill>
          <p:spPr bwMode="auto">
            <a:xfrm>
              <a:off x="6012160" y="5949280"/>
              <a:ext cx="2736304" cy="362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图片 9" descr="logo12.jpg"/>
            <p:cNvPicPr>
              <a:picLocks noChangeAspect="1"/>
            </p:cNvPicPr>
            <p:nvPr/>
          </p:nvPicPr>
          <p:blipFill>
            <a:blip r:embed="rId3" cstate="print"/>
            <a:srcRect l="33463" t="35518" r="33463" b="41040"/>
            <a:stretch>
              <a:fillRect/>
            </a:stretch>
          </p:blipFill>
          <p:spPr>
            <a:xfrm>
              <a:off x="5939854" y="5445224"/>
              <a:ext cx="1368450" cy="685642"/>
            </a:xfrm>
            <a:prstGeom prst="rect">
              <a:avLst/>
            </a:prstGeom>
          </p:spPr>
        </p:pic>
      </p:grpSp>
      <p:cxnSp>
        <p:nvCxnSpPr>
          <p:cNvPr id="11" name="直接连接符 10"/>
          <p:cNvCxnSpPr/>
          <p:nvPr userDrawn="1"/>
        </p:nvCxnSpPr>
        <p:spPr>
          <a:xfrm>
            <a:off x="3222" y="631446"/>
            <a:ext cx="4032448" cy="0"/>
          </a:xfrm>
          <a:prstGeom prst="line">
            <a:avLst/>
          </a:prstGeom>
          <a:ln w="41275">
            <a:gradFill flip="none" rotWithShape="1">
              <a:gsLst>
                <a:gs pos="13000">
                  <a:srgbClr val="0070C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5119088" y="6309320"/>
            <a:ext cx="4032448" cy="0"/>
          </a:xfrm>
          <a:prstGeom prst="line">
            <a:avLst/>
          </a:prstGeom>
          <a:ln w="41275">
            <a:gradFill flip="none" rotWithShape="1">
              <a:gsLst>
                <a:gs pos="13000">
                  <a:srgbClr val="0070C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"/>
          <p:cNvPicPr>
            <a:picLocks noChangeAspect="1" noChangeArrowheads="1"/>
          </p:cNvPicPr>
          <p:nvPr userDrawn="1"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lum contrast="30000"/>
          </a:blip>
          <a:srcRect l="22271" t="19047" r="50770" b="70697"/>
          <a:stretch>
            <a:fillRect/>
          </a:stretch>
        </p:blipFill>
        <p:spPr bwMode="auto">
          <a:xfrm>
            <a:off x="7690288" y="6392345"/>
            <a:ext cx="1406791" cy="428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 userDrawn="1"/>
        </p:nvSpPr>
        <p:spPr>
          <a:xfrm>
            <a:off x="7740352" y="187859"/>
            <a:ext cx="115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PAGE:</a:t>
            </a:r>
            <a:fld id="{4F5FBCBA-44CE-4DFC-9199-652CA46B2FDF}" type="slidenum">
              <a:rPr lang="en-US" altLang="zh-CN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D67D-B797-4CD6-BFD9-CF5DFC501459}" type="datetime1">
              <a:rPr lang="zh-CN" altLang="en-US" smtClean="0"/>
              <a:pPr/>
              <a:t>2015/12/8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E52F7-D669-4D89-A71C-FC12A20885F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07504" y="5517232"/>
            <a:ext cx="2376562" cy="720080"/>
            <a:chOff x="5939854" y="5445224"/>
            <a:chExt cx="2808610" cy="866384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contrast="20000"/>
            </a:blip>
            <a:srcRect l="58500" t="78405" r="7133" b="15906"/>
            <a:stretch>
              <a:fillRect/>
            </a:stretch>
          </p:blipFill>
          <p:spPr bwMode="auto">
            <a:xfrm>
              <a:off x="6012160" y="5949280"/>
              <a:ext cx="2736304" cy="362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图片 8" descr="logo12.jpg"/>
            <p:cNvPicPr>
              <a:picLocks noChangeAspect="1"/>
            </p:cNvPicPr>
            <p:nvPr/>
          </p:nvPicPr>
          <p:blipFill>
            <a:blip r:embed="rId3" cstate="print"/>
            <a:srcRect l="33463" t="35518" r="33463" b="41040"/>
            <a:stretch>
              <a:fillRect/>
            </a:stretch>
          </p:blipFill>
          <p:spPr>
            <a:xfrm>
              <a:off x="5939854" y="5445224"/>
              <a:ext cx="1368450" cy="685642"/>
            </a:xfrm>
            <a:prstGeom prst="rect">
              <a:avLst/>
            </a:prstGeom>
          </p:spPr>
        </p:pic>
      </p:grpSp>
      <p:cxnSp>
        <p:nvCxnSpPr>
          <p:cNvPr id="10" name="直接连接符 9"/>
          <p:cNvCxnSpPr/>
          <p:nvPr userDrawn="1"/>
        </p:nvCxnSpPr>
        <p:spPr>
          <a:xfrm>
            <a:off x="3222" y="631446"/>
            <a:ext cx="4032448" cy="0"/>
          </a:xfrm>
          <a:prstGeom prst="line">
            <a:avLst/>
          </a:prstGeom>
          <a:ln w="41275">
            <a:gradFill flip="none" rotWithShape="1">
              <a:gsLst>
                <a:gs pos="13000">
                  <a:srgbClr val="0070C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H="1">
            <a:off x="5119088" y="6309320"/>
            <a:ext cx="4032448" cy="0"/>
          </a:xfrm>
          <a:prstGeom prst="line">
            <a:avLst/>
          </a:prstGeom>
          <a:ln w="41275">
            <a:gradFill flip="none" rotWithShape="1">
              <a:gsLst>
                <a:gs pos="13000">
                  <a:srgbClr val="0070C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7740352" y="187859"/>
            <a:ext cx="115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PAGE:</a:t>
            </a:r>
            <a:fld id="{4F5FBCBA-44CE-4DFC-9199-652CA46B2FDF}" type="slidenum">
              <a:rPr lang="en-US" altLang="zh-CN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1CD00-3AF6-4857-AC6F-D32B87D83B2B}" type="datetime1">
              <a:rPr lang="zh-CN" altLang="en-US" smtClean="0"/>
              <a:pPr/>
              <a:t>2015/12/8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E52F7-D669-4D89-A71C-FC12A20885F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07504" y="5517232"/>
            <a:ext cx="2376562" cy="720080"/>
            <a:chOff x="5939854" y="5445224"/>
            <a:chExt cx="2808610" cy="866384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contrast="20000"/>
            </a:blip>
            <a:srcRect l="58500" t="78405" r="7133" b="15906"/>
            <a:stretch>
              <a:fillRect/>
            </a:stretch>
          </p:blipFill>
          <p:spPr bwMode="auto">
            <a:xfrm>
              <a:off x="6012160" y="5949280"/>
              <a:ext cx="2736304" cy="362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图片 9" descr="logo12.jpg"/>
            <p:cNvPicPr>
              <a:picLocks noChangeAspect="1"/>
            </p:cNvPicPr>
            <p:nvPr/>
          </p:nvPicPr>
          <p:blipFill>
            <a:blip r:embed="rId3" cstate="print"/>
            <a:srcRect l="33463" t="35518" r="33463" b="41040"/>
            <a:stretch>
              <a:fillRect/>
            </a:stretch>
          </p:blipFill>
          <p:spPr>
            <a:xfrm>
              <a:off x="5939854" y="5445224"/>
              <a:ext cx="1368450" cy="685642"/>
            </a:xfrm>
            <a:prstGeom prst="rect">
              <a:avLst/>
            </a:prstGeom>
          </p:spPr>
        </p:pic>
      </p:grpSp>
      <p:cxnSp>
        <p:nvCxnSpPr>
          <p:cNvPr id="11" name="直接连接符 10"/>
          <p:cNvCxnSpPr/>
          <p:nvPr userDrawn="1"/>
        </p:nvCxnSpPr>
        <p:spPr>
          <a:xfrm>
            <a:off x="3222" y="631446"/>
            <a:ext cx="4032448" cy="0"/>
          </a:xfrm>
          <a:prstGeom prst="line">
            <a:avLst/>
          </a:prstGeom>
          <a:ln w="41275">
            <a:gradFill flip="none" rotWithShape="1">
              <a:gsLst>
                <a:gs pos="13000">
                  <a:srgbClr val="0070C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5119088" y="6309320"/>
            <a:ext cx="4032448" cy="0"/>
          </a:xfrm>
          <a:prstGeom prst="line">
            <a:avLst/>
          </a:prstGeom>
          <a:ln w="41275">
            <a:gradFill flip="none" rotWithShape="1">
              <a:gsLst>
                <a:gs pos="13000">
                  <a:srgbClr val="0070C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7740352" y="187859"/>
            <a:ext cx="115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PAGE:</a:t>
            </a:r>
            <a:fld id="{4F5FBCBA-44CE-4DFC-9199-652CA46B2FDF}" type="slidenum">
              <a:rPr lang="en-US" altLang="zh-CN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F50AD-0EF8-4EC0-8665-D511A4512E41}" type="datetime1">
              <a:rPr lang="zh-CN" altLang="en-US" smtClean="0"/>
              <a:pPr/>
              <a:t>2015/12/8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E52F7-D669-4D89-A71C-FC12A20885F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07504" y="5517232"/>
            <a:ext cx="2376562" cy="720080"/>
            <a:chOff x="5939854" y="5445224"/>
            <a:chExt cx="2808610" cy="86638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contrast="20000"/>
            </a:blip>
            <a:srcRect l="58500" t="78405" r="7133" b="15906"/>
            <a:stretch>
              <a:fillRect/>
            </a:stretch>
          </p:blipFill>
          <p:spPr bwMode="auto">
            <a:xfrm>
              <a:off x="6012160" y="5949280"/>
              <a:ext cx="2736304" cy="362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图片 11" descr="logo12.jpg"/>
            <p:cNvPicPr>
              <a:picLocks noChangeAspect="1"/>
            </p:cNvPicPr>
            <p:nvPr/>
          </p:nvPicPr>
          <p:blipFill>
            <a:blip r:embed="rId3" cstate="print"/>
            <a:srcRect l="33463" t="35518" r="33463" b="41040"/>
            <a:stretch>
              <a:fillRect/>
            </a:stretch>
          </p:blipFill>
          <p:spPr>
            <a:xfrm>
              <a:off x="5939854" y="5445224"/>
              <a:ext cx="1368450" cy="685642"/>
            </a:xfrm>
            <a:prstGeom prst="rect">
              <a:avLst/>
            </a:prstGeom>
          </p:spPr>
        </p:pic>
      </p:grpSp>
      <p:cxnSp>
        <p:nvCxnSpPr>
          <p:cNvPr id="13" name="直接连接符 12"/>
          <p:cNvCxnSpPr/>
          <p:nvPr userDrawn="1"/>
        </p:nvCxnSpPr>
        <p:spPr>
          <a:xfrm>
            <a:off x="3222" y="631446"/>
            <a:ext cx="4032448" cy="0"/>
          </a:xfrm>
          <a:prstGeom prst="line">
            <a:avLst/>
          </a:prstGeom>
          <a:ln w="41275">
            <a:gradFill flip="none" rotWithShape="1">
              <a:gsLst>
                <a:gs pos="13000">
                  <a:srgbClr val="0070C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H="1">
            <a:off x="5119088" y="6309320"/>
            <a:ext cx="4032448" cy="0"/>
          </a:xfrm>
          <a:prstGeom prst="line">
            <a:avLst/>
          </a:prstGeom>
          <a:ln w="41275">
            <a:gradFill flip="none" rotWithShape="1">
              <a:gsLst>
                <a:gs pos="13000">
                  <a:srgbClr val="0070C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7740352" y="187859"/>
            <a:ext cx="115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PAGE:</a:t>
            </a:r>
            <a:fld id="{4F5FBCBA-44CE-4DFC-9199-652CA46B2FDF}" type="slidenum">
              <a:rPr lang="en-US" altLang="zh-CN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21B1-3F45-4121-917F-F6DFE2CFD76E}" type="datetime1">
              <a:rPr lang="zh-CN" altLang="en-US" smtClean="0"/>
              <a:pPr/>
              <a:t>2015/12/8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E52F7-D669-4D89-A71C-FC12A20885F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07504" y="5517232"/>
            <a:ext cx="2376562" cy="720080"/>
            <a:chOff x="5939854" y="5445224"/>
            <a:chExt cx="2808610" cy="866384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contrast="20000"/>
            </a:blip>
            <a:srcRect l="58500" t="78405" r="7133" b="15906"/>
            <a:stretch>
              <a:fillRect/>
            </a:stretch>
          </p:blipFill>
          <p:spPr bwMode="auto">
            <a:xfrm>
              <a:off x="6012160" y="5949280"/>
              <a:ext cx="2736304" cy="362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图片 7" descr="logo12.jpg"/>
            <p:cNvPicPr>
              <a:picLocks noChangeAspect="1"/>
            </p:cNvPicPr>
            <p:nvPr/>
          </p:nvPicPr>
          <p:blipFill>
            <a:blip r:embed="rId3" cstate="print"/>
            <a:srcRect l="33463" t="35518" r="33463" b="41040"/>
            <a:stretch>
              <a:fillRect/>
            </a:stretch>
          </p:blipFill>
          <p:spPr>
            <a:xfrm>
              <a:off x="5939854" y="5445224"/>
              <a:ext cx="1368450" cy="685642"/>
            </a:xfrm>
            <a:prstGeom prst="rect">
              <a:avLst/>
            </a:prstGeom>
          </p:spPr>
        </p:pic>
      </p:grpSp>
      <p:cxnSp>
        <p:nvCxnSpPr>
          <p:cNvPr id="9" name="直接连接符 8"/>
          <p:cNvCxnSpPr/>
          <p:nvPr userDrawn="1"/>
        </p:nvCxnSpPr>
        <p:spPr>
          <a:xfrm>
            <a:off x="3222" y="631446"/>
            <a:ext cx="4032448" cy="0"/>
          </a:xfrm>
          <a:prstGeom prst="line">
            <a:avLst/>
          </a:prstGeom>
          <a:ln w="41275">
            <a:gradFill flip="none" rotWithShape="1">
              <a:gsLst>
                <a:gs pos="13000">
                  <a:srgbClr val="0070C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5119088" y="6309320"/>
            <a:ext cx="4032448" cy="0"/>
          </a:xfrm>
          <a:prstGeom prst="line">
            <a:avLst/>
          </a:prstGeom>
          <a:ln w="41275">
            <a:gradFill flip="none" rotWithShape="1">
              <a:gsLst>
                <a:gs pos="13000">
                  <a:srgbClr val="0070C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740352" y="187859"/>
            <a:ext cx="115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PAGE:</a:t>
            </a:r>
            <a:fld id="{4F5FBCBA-44CE-4DFC-9199-652CA46B2FDF}" type="slidenum">
              <a:rPr lang="en-US" altLang="zh-CN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71E9E-4BC2-443C-A2D2-57462FD00096}" type="datetime1">
              <a:rPr lang="zh-CN" altLang="en-US" smtClean="0"/>
              <a:pPr/>
              <a:t>2015/12/8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E52F7-D669-4D89-A71C-FC12A20885F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07504" y="5517232"/>
            <a:ext cx="2376562" cy="720080"/>
            <a:chOff x="5939854" y="5445224"/>
            <a:chExt cx="2808610" cy="866384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contrast="20000"/>
            </a:blip>
            <a:srcRect l="58500" t="78405" r="7133" b="15906"/>
            <a:stretch>
              <a:fillRect/>
            </a:stretch>
          </p:blipFill>
          <p:spPr bwMode="auto">
            <a:xfrm>
              <a:off x="6012160" y="5949280"/>
              <a:ext cx="2736304" cy="362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图片 6" descr="logo12.jpg"/>
            <p:cNvPicPr>
              <a:picLocks noChangeAspect="1"/>
            </p:cNvPicPr>
            <p:nvPr/>
          </p:nvPicPr>
          <p:blipFill>
            <a:blip r:embed="rId3" cstate="print"/>
            <a:srcRect l="33463" t="35518" r="33463" b="41040"/>
            <a:stretch>
              <a:fillRect/>
            </a:stretch>
          </p:blipFill>
          <p:spPr>
            <a:xfrm>
              <a:off x="5939854" y="5445224"/>
              <a:ext cx="1368450" cy="685642"/>
            </a:xfrm>
            <a:prstGeom prst="rect">
              <a:avLst/>
            </a:prstGeom>
          </p:spPr>
        </p:pic>
      </p:grpSp>
      <p:cxnSp>
        <p:nvCxnSpPr>
          <p:cNvPr id="8" name="直接连接符 7"/>
          <p:cNvCxnSpPr/>
          <p:nvPr userDrawn="1"/>
        </p:nvCxnSpPr>
        <p:spPr>
          <a:xfrm>
            <a:off x="3222" y="631446"/>
            <a:ext cx="4032448" cy="0"/>
          </a:xfrm>
          <a:prstGeom prst="line">
            <a:avLst/>
          </a:prstGeom>
          <a:ln w="41275">
            <a:gradFill flip="none" rotWithShape="1">
              <a:gsLst>
                <a:gs pos="13000">
                  <a:srgbClr val="0070C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H="1">
            <a:off x="5119088" y="6309320"/>
            <a:ext cx="4032448" cy="0"/>
          </a:xfrm>
          <a:prstGeom prst="line">
            <a:avLst/>
          </a:prstGeom>
          <a:ln w="41275">
            <a:gradFill flip="none" rotWithShape="1">
              <a:gsLst>
                <a:gs pos="13000">
                  <a:srgbClr val="0070C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7740352" y="187859"/>
            <a:ext cx="115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PAGE:</a:t>
            </a:r>
            <a:fld id="{4F5FBCBA-44CE-4DFC-9199-652CA46B2FDF}" type="slidenum">
              <a:rPr lang="en-US" altLang="zh-CN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B488-1E7F-4E1A-8156-56E666644A56}" type="datetime1">
              <a:rPr lang="zh-CN" altLang="en-US" smtClean="0"/>
              <a:pPr/>
              <a:t>2015/12/8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E52F7-D669-4D89-A71C-FC12A20885F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07504" y="5517232"/>
            <a:ext cx="2376562" cy="720080"/>
            <a:chOff x="5939854" y="5445224"/>
            <a:chExt cx="2808610" cy="866384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contrast="20000"/>
            </a:blip>
            <a:srcRect l="58500" t="78405" r="7133" b="15906"/>
            <a:stretch>
              <a:fillRect/>
            </a:stretch>
          </p:blipFill>
          <p:spPr bwMode="auto">
            <a:xfrm>
              <a:off x="6012160" y="5949280"/>
              <a:ext cx="2736304" cy="362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图片 9" descr="logo12.jpg"/>
            <p:cNvPicPr>
              <a:picLocks noChangeAspect="1"/>
            </p:cNvPicPr>
            <p:nvPr/>
          </p:nvPicPr>
          <p:blipFill>
            <a:blip r:embed="rId3" cstate="print"/>
            <a:srcRect l="33463" t="35518" r="33463" b="41040"/>
            <a:stretch>
              <a:fillRect/>
            </a:stretch>
          </p:blipFill>
          <p:spPr>
            <a:xfrm>
              <a:off x="5939854" y="5445224"/>
              <a:ext cx="1368450" cy="685642"/>
            </a:xfrm>
            <a:prstGeom prst="rect">
              <a:avLst/>
            </a:prstGeom>
          </p:spPr>
        </p:pic>
      </p:grpSp>
      <p:cxnSp>
        <p:nvCxnSpPr>
          <p:cNvPr id="11" name="直接连接符 10"/>
          <p:cNvCxnSpPr/>
          <p:nvPr userDrawn="1"/>
        </p:nvCxnSpPr>
        <p:spPr>
          <a:xfrm>
            <a:off x="3222" y="631446"/>
            <a:ext cx="4032448" cy="0"/>
          </a:xfrm>
          <a:prstGeom prst="line">
            <a:avLst/>
          </a:prstGeom>
          <a:ln w="41275">
            <a:gradFill flip="none" rotWithShape="1">
              <a:gsLst>
                <a:gs pos="13000">
                  <a:srgbClr val="0070C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5119088" y="6309320"/>
            <a:ext cx="4032448" cy="0"/>
          </a:xfrm>
          <a:prstGeom prst="line">
            <a:avLst/>
          </a:prstGeom>
          <a:ln w="41275">
            <a:gradFill flip="none" rotWithShape="1">
              <a:gsLst>
                <a:gs pos="13000">
                  <a:srgbClr val="0070C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7740352" y="187859"/>
            <a:ext cx="115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PAGE:</a:t>
            </a:r>
            <a:fld id="{4F5FBCBA-44CE-4DFC-9199-652CA46B2FDF}" type="slidenum">
              <a:rPr lang="en-US" altLang="zh-CN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36F4-742D-429B-9D62-6D22E4B586E1}" type="datetime1">
              <a:rPr lang="zh-CN" altLang="en-US" smtClean="0"/>
              <a:pPr/>
              <a:t>2015/12/8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E52F7-D669-4D89-A71C-FC12A20885F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07504" y="5517232"/>
            <a:ext cx="2376562" cy="720080"/>
            <a:chOff x="5939854" y="5445224"/>
            <a:chExt cx="2808610" cy="866384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contrast="20000"/>
            </a:blip>
            <a:srcRect l="58500" t="78405" r="7133" b="15906"/>
            <a:stretch>
              <a:fillRect/>
            </a:stretch>
          </p:blipFill>
          <p:spPr bwMode="auto">
            <a:xfrm>
              <a:off x="6012160" y="5949280"/>
              <a:ext cx="2736304" cy="362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图片 9" descr="logo12.jpg"/>
            <p:cNvPicPr>
              <a:picLocks noChangeAspect="1"/>
            </p:cNvPicPr>
            <p:nvPr/>
          </p:nvPicPr>
          <p:blipFill>
            <a:blip r:embed="rId3" cstate="print"/>
            <a:srcRect l="33463" t="35518" r="33463" b="41040"/>
            <a:stretch>
              <a:fillRect/>
            </a:stretch>
          </p:blipFill>
          <p:spPr>
            <a:xfrm>
              <a:off x="5939854" y="5445224"/>
              <a:ext cx="1368450" cy="685642"/>
            </a:xfrm>
            <a:prstGeom prst="rect">
              <a:avLst/>
            </a:prstGeom>
          </p:spPr>
        </p:pic>
      </p:grpSp>
      <p:cxnSp>
        <p:nvCxnSpPr>
          <p:cNvPr id="11" name="直接连接符 10"/>
          <p:cNvCxnSpPr/>
          <p:nvPr userDrawn="1"/>
        </p:nvCxnSpPr>
        <p:spPr>
          <a:xfrm>
            <a:off x="3222" y="631446"/>
            <a:ext cx="4032448" cy="0"/>
          </a:xfrm>
          <a:prstGeom prst="line">
            <a:avLst/>
          </a:prstGeom>
          <a:ln w="41275">
            <a:gradFill flip="none" rotWithShape="1">
              <a:gsLst>
                <a:gs pos="13000">
                  <a:srgbClr val="0070C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5119088" y="6309320"/>
            <a:ext cx="4032448" cy="0"/>
          </a:xfrm>
          <a:prstGeom prst="line">
            <a:avLst/>
          </a:prstGeom>
          <a:ln w="41275">
            <a:gradFill flip="none" rotWithShape="1">
              <a:gsLst>
                <a:gs pos="13000">
                  <a:srgbClr val="0070C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7740352" y="187859"/>
            <a:ext cx="115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PAGE:</a:t>
            </a:r>
            <a:fld id="{4F5FBCBA-44CE-4DFC-9199-652CA46B2FDF}" type="slidenum">
              <a:rPr lang="en-US" altLang="zh-CN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87F91-3E6F-4F09-A313-CA3064134CAA}" type="datetime1">
              <a:rPr lang="zh-CN" altLang="en-US" smtClean="0"/>
              <a:pPr/>
              <a:t>2015/12/8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E52F7-D669-4D89-A71C-FC12A20885F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21.bin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33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35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4.tmp"/><Relationship Id="rId7" Type="http://schemas.openxmlformats.org/officeDocument/2006/relationships/image" Target="../media/image4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9.tiff"/><Relationship Id="rId5" Type="http://schemas.openxmlformats.org/officeDocument/2006/relationships/image" Target="../media/image47.wmf"/><Relationship Id="rId4" Type="http://schemas.openxmlformats.org/officeDocument/2006/relationships/oleObject" Target="../embeddings/oleObject24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2.tiff"/><Relationship Id="rId5" Type="http://schemas.openxmlformats.org/officeDocument/2006/relationships/image" Target="../media/image51.tiff"/><Relationship Id="rId4" Type="http://schemas.openxmlformats.org/officeDocument/2006/relationships/image" Target="../media/image50.emf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4.pn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55.tiff"/><Relationship Id="rId5" Type="http://schemas.openxmlformats.org/officeDocument/2006/relationships/diagramLayout" Target="../diagrams/layout1.xml"/><Relationship Id="rId10" Type="http://schemas.openxmlformats.org/officeDocument/2006/relationships/image" Target="../media/image53.wmf"/><Relationship Id="rId4" Type="http://schemas.openxmlformats.org/officeDocument/2006/relationships/diagramData" Target="../diagrams/data1.xml"/><Relationship Id="rId9" Type="http://schemas.openxmlformats.org/officeDocument/2006/relationships/oleObject" Target="../embeddings/oleObject2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11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4.bin"/><Relationship Id="rId4" Type="http://schemas.openxmlformats.org/officeDocument/2006/relationships/image" Target="../media/image4.wmf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580" y="2179261"/>
            <a:ext cx="842493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3200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基于预估校正准静态策略的加速器驱动</a:t>
            </a:r>
            <a:endParaRPr lang="en-US" altLang="zh-CN" sz="3200" dirty="0" smtClean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zh-CN" altLang="en-US" sz="3200" dirty="0" smtClean="0"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次临界系统动力学程序简介</a:t>
            </a:r>
            <a:endParaRPr lang="zh-CN" altLang="en-US" sz="3200" dirty="0"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92238" y="3902214"/>
            <a:ext cx="514857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西安交通大学</a:t>
            </a:r>
            <a:r>
              <a:rPr lang="zh-CN" altLang="en-US" sz="2000" dirty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，核科学与技术</a:t>
            </a: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系</a:t>
            </a:r>
            <a:endParaRPr lang="en-US" altLang="zh-CN" sz="2000" dirty="0" smtClean="0">
              <a:latin typeface="华文楷体" pitchFamily="2" charset="-122"/>
              <a:ea typeface="华文楷体" pitchFamily="2" charset="-122"/>
              <a:cs typeface="Times New Roman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2015/12/08</a:t>
            </a:r>
          </a:p>
        </p:txBody>
      </p:sp>
    </p:spTree>
    <p:extLst>
      <p:ext uri="{BB962C8B-B14F-4D97-AF65-F5344CB8AC3E}">
        <p14:creationId xmlns:p14="http://schemas.microsoft.com/office/powerpoint/2010/main" val="176645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74126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预估校正准静态</a:t>
            </a:r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—</a:t>
            </a:r>
            <a:r>
              <a:rPr lang="zh-CN" altLang="en-US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快中子堆空间效应</a:t>
            </a:r>
            <a:endParaRPr lang="zh-CN" altLang="en-US" sz="2000" dirty="0">
              <a:solidFill>
                <a:srgbClr val="0033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15504"/>
            <a:ext cx="3960000" cy="309346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756" y="2950344"/>
            <a:ext cx="3960000" cy="318845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72000" y="876553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华文楷体" pitchFamily="2" charset="-122"/>
                <a:ea typeface="华文楷体" pitchFamily="2" charset="-122"/>
                <a:sym typeface="Wingdings" pitchFamily="2" charset="2"/>
              </a:rPr>
              <a:t>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  <a:sym typeface="Wingdings" pitchFamily="2" charset="2"/>
              </a:rPr>
              <a:t>快谱系统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  <a:sym typeface="Wingdings" pitchFamily="2" charset="2"/>
              </a:rPr>
              <a:t>，燃料和冷却剂能谱的比较</a:t>
            </a:r>
            <a:endParaRPr lang="zh-CN" altLang="en-US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80444" y="5148684"/>
            <a:ext cx="2282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  <a:sym typeface="Wingdings" pitchFamily="2" charset="2"/>
              </a:rPr>
              <a:t>热谱系统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  <a:sym typeface="Wingdings" pitchFamily="2" charset="2"/>
              </a:rPr>
              <a:t>，燃料和冷却剂能谱的比较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  <a:sym typeface="Wingdings" pitchFamily="2" charset="2"/>
              </a:rPr>
              <a:t></a:t>
            </a:r>
            <a:endParaRPr lang="zh-CN" altLang="en-US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5200" y="2159997"/>
            <a:ext cx="4101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快中子堆芯，中子自由程更长，通量分布更加平坦。</a:t>
            </a:r>
            <a:endParaRPr lang="zh-CN" altLang="en-US" dirty="0"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481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74126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预估校正准静态</a:t>
            </a:r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—</a:t>
            </a:r>
            <a:r>
              <a:rPr lang="zh-CN" altLang="en-US" sz="2000" dirty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快中子堆能谱效应</a:t>
            </a:r>
          </a:p>
        </p:txBody>
      </p:sp>
      <p:pic>
        <p:nvPicPr>
          <p:cNvPr id="3" name="Picture 2" descr="E:\work\21_proposal\_fig\fast reactor\spectrum\2mcnp5_loglin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36" y="686592"/>
            <a:ext cx="4680000" cy="278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:\work\21_proposal\_fig\fast reactor\NG group\sp_loglin.ti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04" y="3512646"/>
            <a:ext cx="4680000" cy="279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24128" y="5373216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华文楷体" pitchFamily="2" charset="-122"/>
                <a:ea typeface="华文楷体" pitchFamily="2" charset="-122"/>
                <a:sym typeface="Wingdings" pitchFamily="2" charset="2"/>
              </a:rPr>
              <a:t> 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  <a:sym typeface="Wingdings" pitchFamily="2" charset="2"/>
              </a:rPr>
              <a:t>典型快中子堆芯计算的能群结构</a:t>
            </a:r>
            <a:endParaRPr lang="zh-CN" altLang="en-US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743496"/>
            <a:ext cx="287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华文楷体" pitchFamily="2" charset="-122"/>
                <a:ea typeface="华文楷体" pitchFamily="2" charset="-122"/>
                <a:sym typeface="Wingdings" pitchFamily="2" charset="2"/>
              </a:rPr>
              <a:t>典型快中子堆芯能谱以及结构材料弹性散射峰 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  <a:sym typeface="Wingdings" pitchFamily="2" charset="2"/>
              </a:rPr>
              <a:t></a:t>
            </a:r>
            <a:endParaRPr lang="zh-CN" altLang="en-US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584" y="2253213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快中子堆芯，能谱结构复杂，堆芯计算需要的能谱数目多。</a:t>
            </a:r>
            <a:endParaRPr lang="zh-CN" altLang="en-US" dirty="0"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337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7544" y="174126"/>
            <a:ext cx="39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预估校正准静态</a:t>
            </a:r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—</a:t>
            </a:r>
            <a:r>
              <a:rPr lang="zh-CN" altLang="en-US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需求分析</a:t>
            </a:r>
            <a:endParaRPr lang="zh-CN" altLang="en-US" sz="2000" dirty="0">
              <a:solidFill>
                <a:srgbClr val="0033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0116" y="1412776"/>
            <a:ext cx="7661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  <a:cs typeface="Times New Roman" pitchFamily="18" charset="0"/>
              </a:rPr>
              <a:t>需求分析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：</a:t>
            </a:r>
          </a:p>
          <a:p>
            <a:pPr marL="285750" indent="-285750">
              <a:spcBef>
                <a:spcPts val="3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快中子堆芯空间分布平坦，较少的局部通量畸变；</a:t>
            </a:r>
            <a:endParaRPr lang="en-US" altLang="zh-CN" sz="2000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285750" indent="-285750">
              <a:spcBef>
                <a:spcPts val="3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快中子堆芯多采用输运计算且能群数目多；</a:t>
            </a:r>
            <a:endParaRPr lang="en-US" altLang="zh-CN" sz="2000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>
              <a:spcBef>
                <a:spcPts val="600"/>
              </a:spcBef>
              <a:buClr>
                <a:schemeClr val="tx1"/>
              </a:buClr>
            </a:pP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Wingdings" pitchFamily="2" charset="2"/>
              </a:rPr>
              <a:t> 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  <a:cs typeface="Times New Roman" pitchFamily="18" charset="0"/>
                <a:sym typeface="Wingdings" pitchFamily="2" charset="2"/>
              </a:rPr>
              <a:t>需要减少瞬态过程中的空间计算次数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  <a:sym typeface="Wingdings" pitchFamily="2" charset="2"/>
              </a:rPr>
              <a:t>!</a:t>
            </a:r>
            <a:endParaRPr lang="en-US" altLang="zh-CN" sz="2000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3540" y="3547616"/>
            <a:ext cx="766167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  <a:cs typeface="Times New Roman" pitchFamily="18" charset="0"/>
              </a:rPr>
              <a:t>国际现状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：</a:t>
            </a:r>
          </a:p>
          <a:p>
            <a:pPr marL="285750" indent="-285750">
              <a:spcBef>
                <a:spcPts val="3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en-US" altLang="zh-CN" sz="2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SIMMER-III/IV</a:t>
            </a:r>
            <a:r>
              <a:rPr lang="zh-CN" altLang="en-US" sz="2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，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JAEA/FZK/CEA/IRSN/ENEA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；</a:t>
            </a:r>
            <a:endParaRPr lang="en-US" altLang="zh-CN" sz="2000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285750" indent="-285750">
              <a:spcBef>
                <a:spcPts val="3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en-US" altLang="zh-CN" sz="2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KIN3D</a:t>
            </a:r>
            <a:r>
              <a:rPr lang="zh-CN" altLang="en-US" sz="2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，</a:t>
            </a:r>
            <a:r>
              <a:rPr lang="en-US" altLang="zh-CN" sz="2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CEA/FZK … 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…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273604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74126"/>
            <a:ext cx="39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预估校正准静态</a:t>
            </a:r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—</a:t>
            </a:r>
            <a:r>
              <a:rPr lang="zh-CN" altLang="en-US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假设</a:t>
            </a:r>
            <a:endParaRPr lang="zh-CN" altLang="en-US" sz="2000" dirty="0">
              <a:solidFill>
                <a:srgbClr val="0033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7292" y="1067840"/>
            <a:ext cx="597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  <a:cs typeface="Times New Roman" pitchFamily="18" charset="0"/>
              </a:rPr>
              <a:t>基本假设</a:t>
            </a: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：</a:t>
            </a:r>
            <a:endParaRPr lang="en-US" altLang="zh-CN" sz="2000" dirty="0" smtClean="0">
              <a:latin typeface="华文楷体" pitchFamily="2" charset="-122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00" y="2808224"/>
            <a:ext cx="4265259" cy="23423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7292" y="5208638"/>
            <a:ext cx="756007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el-GR" altLang="zh-CN" sz="2000" dirty="0" smtClean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Δ</a:t>
            </a:r>
            <a:r>
              <a:rPr lang="en-US" altLang="zh-CN" sz="2000" dirty="0" smtClean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t</a:t>
            </a: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：大时间步，求解空间相关的“形状”，考虑通量畸变效应；</a:t>
            </a:r>
            <a:endParaRPr lang="en-US" altLang="zh-CN" sz="2000" dirty="0" smtClean="0">
              <a:latin typeface="华文楷体" pitchFamily="2" charset="-122"/>
              <a:ea typeface="华文楷体" pitchFamily="2" charset="-122"/>
              <a:cs typeface="Times New Roman" pitchFamily="18" charset="0"/>
            </a:endParaRP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el-GR" altLang="zh-CN" sz="2000" dirty="0" smtClean="0">
                <a:solidFill>
                  <a:srgbClr val="FF00FF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δ</a:t>
            </a:r>
            <a:r>
              <a:rPr lang="en-US" altLang="zh-CN" sz="2000" dirty="0" smtClean="0">
                <a:solidFill>
                  <a:srgbClr val="FF00FF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t</a:t>
            </a: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：中时间步，求解快速变化的“幅度”；</a:t>
            </a:r>
            <a:endParaRPr lang="zh-CN" altLang="en-US" sz="2000" dirty="0">
              <a:latin typeface="华文楷体" pitchFamily="2" charset="-122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3208" y="1728104"/>
            <a:ext cx="216634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通量密度“</a:t>
            </a:r>
            <a:r>
              <a:rPr lang="zh-CN" altLang="en-US" sz="2000" dirty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形状</a:t>
            </a:r>
            <a:r>
              <a:rPr lang="zh-CN" altLang="en-US" sz="2000" dirty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”随时间的变化率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81520" y="1728104"/>
            <a:ext cx="216634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通量密度“</a:t>
            </a:r>
            <a:r>
              <a:rPr lang="zh-CN" altLang="en-US" sz="2000" dirty="0">
                <a:solidFill>
                  <a:srgbClr val="FF00FF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幅度</a:t>
            </a:r>
            <a:r>
              <a:rPr lang="zh-CN" altLang="en-US" sz="2000" dirty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”随时间的变化率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1400" y="1820437"/>
            <a:ext cx="155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n w="12700">
                  <a:solidFill>
                    <a:schemeClr val="accent6">
                      <a:lumMod val="75000"/>
                    </a:schemeClr>
                  </a:solidFill>
                </a:ln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&lt;&lt;</a:t>
            </a:r>
            <a:endParaRPr lang="zh-CN" altLang="en-US" sz="2800" dirty="0">
              <a:ln w="12700">
                <a:solidFill>
                  <a:schemeClr val="accent6">
                    <a:lumMod val="75000"/>
                  </a:schemeClr>
                </a:solidFill>
              </a:ln>
              <a:latin typeface="华文楷体" pitchFamily="2" charset="-122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10" name="Picture 2" descr="E:\work\05_papers\Conf_Material\_result\diff4\scheme-3\02_ANL-BSS-6-A3\_fig\FluxG1_actu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516" y="2992432"/>
            <a:ext cx="2700000" cy="211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E:\work\05_papers\Conf_Material\_result\diff4\scheme-3\02_ANL-BSS-6-A3\_fig\FluxG1_shap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516" y="809152"/>
            <a:ext cx="2700000" cy="213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接箭头连接符 11"/>
          <p:cNvCxnSpPr/>
          <p:nvPr/>
        </p:nvCxnSpPr>
        <p:spPr>
          <a:xfrm flipV="1">
            <a:off x="2749656" y="1267895"/>
            <a:ext cx="3365576" cy="447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5292940" y="2529557"/>
            <a:ext cx="665576" cy="9267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7195352" y="1728104"/>
            <a:ext cx="719312" cy="936104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7123344" y="3528304"/>
            <a:ext cx="791320" cy="1152128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06052" y="428989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 smtClean="0">
                <a:solidFill>
                  <a:srgbClr val="FF00FF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幅度值</a:t>
            </a:r>
            <a:endParaRPr lang="zh-CN" altLang="en-US" i="1" dirty="0">
              <a:solidFill>
                <a:srgbClr val="FF00FF"/>
              </a:solidFill>
              <a:latin typeface="华文楷体" pitchFamily="2" charset="-122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22944" y="313776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 smtClean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形状值</a:t>
            </a:r>
            <a:endParaRPr lang="zh-CN" altLang="en-US" i="1" dirty="0">
              <a:solidFill>
                <a:srgbClr val="0000FF"/>
              </a:solidFill>
              <a:latin typeface="华文楷体" pitchFamily="2" charset="-122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06052" y="375533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真实值</a:t>
            </a:r>
            <a:endParaRPr lang="zh-CN" altLang="en-US" i="1" dirty="0">
              <a:latin typeface="华文楷体" pitchFamily="2" charset="-122"/>
              <a:ea typeface="华文楷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4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74126"/>
            <a:ext cx="39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预估校正准静态</a:t>
            </a:r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—</a:t>
            </a:r>
            <a:r>
              <a:rPr lang="zh-CN" altLang="en-US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理论</a:t>
            </a:r>
            <a:endParaRPr lang="zh-CN" altLang="en-US" sz="2000" dirty="0">
              <a:solidFill>
                <a:srgbClr val="0033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7686" y="1978486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投影过程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: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27584" y="2105218"/>
            <a:ext cx="3983104" cy="3767862"/>
            <a:chOff x="995046" y="1389330"/>
            <a:chExt cx="3983104" cy="3767862"/>
          </a:xfrm>
        </p:grpSpPr>
        <p:grpSp>
          <p:nvGrpSpPr>
            <p:cNvPr id="26" name="组合 25"/>
            <p:cNvGrpSpPr/>
            <p:nvPr/>
          </p:nvGrpSpPr>
          <p:grpSpPr>
            <a:xfrm>
              <a:off x="995046" y="1389330"/>
              <a:ext cx="3983104" cy="1084922"/>
              <a:chOff x="995046" y="1389330"/>
              <a:chExt cx="3983104" cy="1084922"/>
            </a:xfrm>
          </p:grpSpPr>
          <p:graphicFrame>
            <p:nvGraphicFramePr>
              <p:cNvPr id="33" name="对象 3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3718360"/>
                  </p:ext>
                </p:extLst>
              </p:nvPr>
            </p:nvGraphicFramePr>
            <p:xfrm>
              <a:off x="1364029" y="1696377"/>
              <a:ext cx="2241550" cy="7778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01" name="Equation" r:id="rId3" imgW="1206360" imgH="419040" progId="Equation.DSMT4">
                      <p:embed/>
                    </p:oleObj>
                  </mc:Choice>
                  <mc:Fallback>
                    <p:oleObj name="Equation" r:id="rId3" imgW="1206360" imgH="41904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64029" y="1696377"/>
                            <a:ext cx="2241550" cy="777875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" name="TextBox 33"/>
              <p:cNvSpPr txBox="1"/>
              <p:nvPr/>
            </p:nvSpPr>
            <p:spPr>
              <a:xfrm>
                <a:off x="995046" y="1389330"/>
                <a:ext cx="39831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ü"/>
                </a:pPr>
                <a:r>
                  <a:rPr lang="zh-CN" altLang="en-US" sz="2000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因子分裂</a:t>
                </a:r>
                <a:r>
                  <a:rPr lang="en-US" altLang="zh-CN" sz="2000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(</a:t>
                </a:r>
                <a:r>
                  <a:rPr lang="zh-CN" altLang="en-US" sz="2000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幅度</a:t>
                </a:r>
                <a:r>
                  <a:rPr lang="en-US" altLang="zh-CN" sz="2000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 &amp; </a:t>
                </a:r>
                <a:r>
                  <a:rPr lang="zh-CN" altLang="en-US" sz="2000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形状</a:t>
                </a:r>
                <a:r>
                  <a:rPr lang="en-US" altLang="zh-CN" sz="2000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):</a:t>
                </a:r>
                <a:endParaRPr lang="zh-CN" altLang="en-US" sz="2000" dirty="0">
                  <a:latin typeface="Times New Roman" pitchFamily="18" charset="0"/>
                  <a:ea typeface="华文楷体" pitchFamily="2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995046" y="3689825"/>
              <a:ext cx="3554700" cy="1467367"/>
              <a:chOff x="995046" y="3689825"/>
              <a:chExt cx="3554700" cy="1467367"/>
            </a:xfrm>
          </p:grpSpPr>
          <p:graphicFrame>
            <p:nvGraphicFramePr>
              <p:cNvPr id="31" name="对象 3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895050"/>
                  </p:ext>
                </p:extLst>
              </p:nvPr>
            </p:nvGraphicFramePr>
            <p:xfrm>
              <a:off x="1366809" y="3984029"/>
              <a:ext cx="3182937" cy="11731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02" name="Equation" r:id="rId5" imgW="2044440" imgH="749160" progId="Equation.DSMT4">
                      <p:embed/>
                    </p:oleObj>
                  </mc:Choice>
                  <mc:Fallback>
                    <p:oleObj name="Equation" r:id="rId5" imgW="2044440" imgH="74916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66809" y="3984029"/>
                            <a:ext cx="3182937" cy="1173163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2" name="TextBox 31"/>
              <p:cNvSpPr txBox="1"/>
              <p:nvPr/>
            </p:nvSpPr>
            <p:spPr>
              <a:xfrm>
                <a:off x="995046" y="3689825"/>
                <a:ext cx="28699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ü"/>
                </a:pPr>
                <a:r>
                  <a:rPr lang="zh-CN" altLang="en-US" sz="2000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归一化条件</a:t>
                </a:r>
                <a:r>
                  <a:rPr lang="en-US" altLang="zh-CN" sz="2000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:</a:t>
                </a:r>
                <a:endParaRPr lang="zh-CN" altLang="en-US" sz="2000" dirty="0">
                  <a:latin typeface="Times New Roman" pitchFamily="18" charset="0"/>
                  <a:ea typeface="华文楷体" pitchFamily="2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995046" y="2599541"/>
              <a:ext cx="3854524" cy="973475"/>
              <a:chOff x="995046" y="2599541"/>
              <a:chExt cx="3854524" cy="973475"/>
            </a:xfrm>
          </p:grpSpPr>
          <p:graphicFrame>
            <p:nvGraphicFramePr>
              <p:cNvPr id="29" name="对象 2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872396"/>
                  </p:ext>
                </p:extLst>
              </p:nvPr>
            </p:nvGraphicFramePr>
            <p:xfrm>
              <a:off x="1365617" y="2909441"/>
              <a:ext cx="2671762" cy="6635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03" name="Equation" r:id="rId7" imgW="1536480" imgH="380880" progId="Equation.DSMT4">
                      <p:embed/>
                    </p:oleObj>
                  </mc:Choice>
                  <mc:Fallback>
                    <p:oleObj name="Equation" r:id="rId7" imgW="1536480" imgH="38088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65617" y="2909441"/>
                            <a:ext cx="2671762" cy="663575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" name="TextBox 29"/>
              <p:cNvSpPr txBox="1"/>
              <p:nvPr/>
            </p:nvSpPr>
            <p:spPr>
              <a:xfrm>
                <a:off x="995046" y="2599541"/>
                <a:ext cx="38545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ü"/>
                </a:pPr>
                <a:r>
                  <a:rPr lang="zh-CN" altLang="en-US" sz="2000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稳态参考堆芯的价值函数</a:t>
                </a:r>
                <a:r>
                  <a:rPr lang="en-US" altLang="zh-CN" sz="2000" dirty="0" smtClean="0">
                    <a:latin typeface="Times New Roman" pitchFamily="18" charset="0"/>
                    <a:ea typeface="华文楷体" pitchFamily="2" charset="-122"/>
                    <a:cs typeface="Times New Roman" pitchFamily="18" charset="0"/>
                  </a:rPr>
                  <a:t>:</a:t>
                </a:r>
                <a:endParaRPr lang="zh-CN" altLang="en-US" sz="2000" dirty="0">
                  <a:latin typeface="Times New Roman" pitchFamily="18" charset="0"/>
                  <a:ea typeface="华文楷体" pitchFamily="2" charset="-122"/>
                  <a:cs typeface="Times New Roman" pitchFamily="18" charset="0"/>
                </a:endParaRPr>
              </a:p>
            </p:txBody>
          </p:sp>
        </p:grpSp>
      </p:grpSp>
      <p:sp>
        <p:nvSpPr>
          <p:cNvPr id="35" name="矩形 34"/>
          <p:cNvSpPr/>
          <p:nvPr/>
        </p:nvSpPr>
        <p:spPr>
          <a:xfrm>
            <a:off x="827584" y="1984648"/>
            <a:ext cx="3576954" cy="3888432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83622" y="2465294"/>
            <a:ext cx="343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幅函数方程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点堆方程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)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：</a:t>
            </a:r>
            <a:r>
              <a:rPr lang="el-GR" altLang="zh-CN" sz="2000" dirty="0" smtClean="0">
                <a:solidFill>
                  <a:srgbClr val="FF00FF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768187" y="2441848"/>
            <a:ext cx="3816000" cy="1872208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84525" y="4466858"/>
            <a:ext cx="3707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与幅函数耦合的</a:t>
            </a:r>
            <a:r>
              <a:rPr lang="zh-CN" altLang="en-US" sz="2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形状方程： </a:t>
            </a:r>
            <a:endParaRPr lang="en-US" altLang="zh-CN" sz="2000" dirty="0">
              <a:solidFill>
                <a:srgbClr val="0000FF"/>
              </a:solidFill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769090" y="4419966"/>
            <a:ext cx="3816000" cy="145311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41" name="对象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247302"/>
              </p:ext>
            </p:extLst>
          </p:nvPr>
        </p:nvGraphicFramePr>
        <p:xfrm>
          <a:off x="4857990" y="4840273"/>
          <a:ext cx="3678006" cy="927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4" name="Equation" r:id="rId9" imgW="2552400" imgH="647640" progId="Equation.DSMT4">
                  <p:embed/>
                </p:oleObj>
              </mc:Choice>
              <mc:Fallback>
                <p:oleObj name="Equation" r:id="rId9" imgW="2552400" imgH="647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990" y="4840273"/>
                        <a:ext cx="3678006" cy="9275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838046" y="974566"/>
            <a:ext cx="68661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基于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微扰理论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的点堆方程 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</a:t>
            </a:r>
            <a:r>
              <a:rPr lang="en-US" altLang="zh-CN" sz="2000" dirty="0" err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L.N.Ussachoff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&amp; A.F. Henry)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：</a:t>
            </a:r>
            <a:endParaRPr lang="en-US" altLang="zh-CN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“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形状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”</a:t>
            </a:r>
            <a:r>
              <a:rPr lang="zh-CN" altLang="en-US" sz="2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为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稳态临界方程的</a:t>
            </a:r>
            <a:r>
              <a:rPr lang="zh-CN" altLang="en-US" sz="2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基模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;</a:t>
            </a: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870821"/>
              </p:ext>
            </p:extLst>
          </p:nvPr>
        </p:nvGraphicFramePr>
        <p:xfrm>
          <a:off x="4749924" y="2797746"/>
          <a:ext cx="3876675" cy="148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5" name="Equation" r:id="rId11" imgW="2222280" imgH="850680" progId="Equation.DSMT4">
                  <p:embed/>
                </p:oleObj>
              </mc:Choice>
              <mc:Fallback>
                <p:oleObj name="Equation" r:id="rId11" imgW="2222280" imgH="850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9924" y="2797746"/>
                        <a:ext cx="3876675" cy="14811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513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3394176"/>
              </p:ext>
            </p:extLst>
          </p:nvPr>
        </p:nvGraphicFramePr>
        <p:xfrm>
          <a:off x="1330116" y="1848982"/>
          <a:ext cx="2398232" cy="648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0" name="Equation" r:id="rId3" imgW="1054100" imgH="292100" progId="Equation.DSMT4">
                  <p:embed/>
                </p:oleObj>
              </mc:Choice>
              <mc:Fallback>
                <p:oleObj name="Equation" r:id="rId3" imgW="1054100" imgH="292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0116" y="1848982"/>
                        <a:ext cx="2398232" cy="6481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224845"/>
              </p:ext>
            </p:extLst>
          </p:nvPr>
        </p:nvGraphicFramePr>
        <p:xfrm>
          <a:off x="5254479" y="1552471"/>
          <a:ext cx="2289095" cy="1363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1" name="Equation" r:id="rId5" imgW="1346200" imgH="800100" progId="Equation.DSMT4">
                  <p:embed/>
                </p:oleObj>
              </mc:Choice>
              <mc:Fallback>
                <p:oleObj name="Equation" r:id="rId5" imgW="1346200" imgH="800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479" y="1552471"/>
                        <a:ext cx="2289095" cy="13637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906531"/>
              </p:ext>
            </p:extLst>
          </p:nvPr>
        </p:nvGraphicFramePr>
        <p:xfrm>
          <a:off x="1355618" y="2993544"/>
          <a:ext cx="4806279" cy="494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2" name="Equation" r:id="rId7" imgW="2590800" imgH="266700" progId="Equation.DSMT4">
                  <p:embed/>
                </p:oleObj>
              </mc:Choice>
              <mc:Fallback>
                <p:oleObj name="Equation" r:id="rId7" imgW="25908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5618" y="2993544"/>
                        <a:ext cx="4806279" cy="4947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64986"/>
              </p:ext>
            </p:extLst>
          </p:nvPr>
        </p:nvGraphicFramePr>
        <p:xfrm>
          <a:off x="1354475" y="4026016"/>
          <a:ext cx="2528514" cy="987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3" name="Equation" r:id="rId9" imgW="1396394" imgH="545863" progId="Equation.DSMT4">
                  <p:embed/>
                </p:oleObj>
              </mc:Choice>
              <mc:Fallback>
                <p:oleObj name="Equation" r:id="rId9" imgW="1396394" imgH="54586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475" y="4026016"/>
                        <a:ext cx="2528514" cy="9871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460530"/>
              </p:ext>
            </p:extLst>
          </p:nvPr>
        </p:nvGraphicFramePr>
        <p:xfrm>
          <a:off x="1343427" y="5229200"/>
          <a:ext cx="2317705" cy="500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4" name="Equation" r:id="rId11" imgW="1193760" imgH="253800" progId="Equation.DSMT4">
                  <p:embed/>
                </p:oleObj>
              </mc:Choice>
              <mc:Fallback>
                <p:oleObj name="Equation" r:id="rId11" imgW="11937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427" y="5229200"/>
                        <a:ext cx="2317705" cy="5006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293540" y="1502179"/>
            <a:ext cx="3456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点堆方程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: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26035" y="2017382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其中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: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4659" y="2727736"/>
            <a:ext cx="3120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隐式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Euler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差分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: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93540" y="3717032"/>
            <a:ext cx="4032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Richardson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外推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: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7543138"/>
              </p:ext>
            </p:extLst>
          </p:nvPr>
        </p:nvGraphicFramePr>
        <p:xfrm>
          <a:off x="5167738" y="4025900"/>
          <a:ext cx="2513013" cy="192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5" name="Equation" r:id="rId13" imgW="1688760" imgH="1295280" progId="Equation.DSMT4">
                  <p:embed/>
                </p:oleObj>
              </mc:Choice>
              <mc:Fallback>
                <p:oleObj name="Equation" r:id="rId13" imgW="1688760" imgH="1295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67738" y="4025900"/>
                        <a:ext cx="2513013" cy="192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079219" y="5984204"/>
            <a:ext cx="309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Richardson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矩阵</a:t>
            </a:r>
            <a:endParaRPr lang="zh-CN" altLang="en-US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7544" y="174126"/>
            <a:ext cx="39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预估校正准静态</a:t>
            </a:r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—</a:t>
            </a:r>
            <a:r>
              <a:rPr lang="zh-CN" altLang="en-US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点堆求解</a:t>
            </a:r>
            <a:endParaRPr lang="zh-CN" altLang="en-US" sz="2000" dirty="0">
              <a:solidFill>
                <a:srgbClr val="0033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97732" y="904528"/>
            <a:ext cx="3675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基于</a:t>
            </a:r>
            <a:r>
              <a:rPr lang="en-US" altLang="zh-CN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Richardson</a:t>
            </a:r>
            <a:r>
              <a:rPr lang="zh-CN" altLang="en-US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外推的点堆求解：</a:t>
            </a:r>
            <a:endParaRPr lang="zh-CN" altLang="en-US" sz="2000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22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7784" y="2649319"/>
            <a:ext cx="511256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中子动力学计算方法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预估校正的准静态策略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p"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程序及部分数值结果</a:t>
            </a:r>
            <a:endParaRPr lang="en-US" altLang="zh-CN" sz="2400" dirty="0" smtClean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p"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小结与展望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1726208"/>
            <a:ext cx="343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主要内容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: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813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74126"/>
            <a:ext cx="39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动力学计算</a:t>
            </a:r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—</a:t>
            </a:r>
            <a:r>
              <a:rPr lang="zh-CN" altLang="en-US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程序流程</a:t>
            </a:r>
            <a:endParaRPr lang="zh-CN" altLang="en-US" sz="2000" dirty="0">
              <a:solidFill>
                <a:srgbClr val="0033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95404" y="1843154"/>
            <a:ext cx="316795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物理计算：三角形节块输运</a:t>
            </a:r>
            <a:endParaRPr lang="en-US" altLang="zh-CN" dirty="0" smtClean="0">
              <a:latin typeface="华文楷体" pitchFamily="2" charset="-122"/>
              <a:ea typeface="华文楷体" pitchFamily="2" charset="-122"/>
              <a:cs typeface="Times New Roman" pitchFamily="18" charset="0"/>
            </a:endParaRPr>
          </a:p>
          <a:p>
            <a:pPr>
              <a:spcBef>
                <a:spcPts val="600"/>
              </a:spcBef>
            </a:pPr>
            <a:r>
              <a:rPr lang="zh-CN" altLang="en-US" dirty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热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工计算：组件并联通道</a:t>
            </a:r>
            <a:endParaRPr lang="en-US" altLang="zh-CN" dirty="0" smtClean="0">
              <a:latin typeface="华文楷体" pitchFamily="2" charset="-122"/>
              <a:ea typeface="华文楷体" pitchFamily="2" charset="-122"/>
              <a:cs typeface="Times New Roman" pitchFamily="18" charset="0"/>
            </a:endParaRPr>
          </a:p>
          <a:p>
            <a:pPr>
              <a:spcBef>
                <a:spcPts val="600"/>
              </a:spcBef>
            </a:pPr>
            <a:r>
              <a:rPr lang="zh-CN" altLang="en-US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反馈计算：组件截面拟合</a:t>
            </a:r>
            <a:endParaRPr lang="zh-CN" altLang="en-US" dirty="0">
              <a:latin typeface="华文楷体" pitchFamily="2" charset="-122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95404" y="3519798"/>
            <a:ext cx="3168000" cy="13157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中子动力学计算方法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：</a:t>
            </a:r>
            <a:endParaRPr lang="en-US" altLang="zh-CN" dirty="0" smtClean="0">
              <a:latin typeface="华文楷体" pitchFamily="2" charset="-122"/>
              <a:ea typeface="华文楷体" pitchFamily="2" charset="-122"/>
            </a:endParaRPr>
          </a:p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全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隐式差分方法</a:t>
            </a:r>
            <a:endParaRPr lang="en-US" altLang="zh-CN" dirty="0" smtClean="0">
              <a:latin typeface="华文楷体" pitchFamily="2" charset="-122"/>
              <a:ea typeface="华文楷体" pitchFamily="2" charset="-122"/>
            </a:endParaRPr>
          </a:p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预估校正准静态方法</a:t>
            </a:r>
            <a:endParaRPr lang="en-US" altLang="zh-CN" dirty="0" smtClean="0">
              <a:latin typeface="华文楷体" pitchFamily="2" charset="-122"/>
              <a:ea typeface="华文楷体" pitchFamily="2" charset="-122"/>
            </a:endParaRPr>
          </a:p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点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堆近似方法</a:t>
            </a:r>
            <a:endParaRPr lang="zh-CN" altLang="en-US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98" y="1329750"/>
            <a:ext cx="4140000" cy="4398159"/>
          </a:xfrm>
          <a:prstGeom prst="rect">
            <a:avLst/>
          </a:prstGeom>
        </p:spPr>
      </p:pic>
      <p:sp>
        <p:nvSpPr>
          <p:cNvPr id="8" name="TextBox 13"/>
          <p:cNvSpPr txBox="1"/>
          <p:nvPr/>
        </p:nvSpPr>
        <p:spPr>
          <a:xfrm>
            <a:off x="3824744" y="1289968"/>
            <a:ext cx="1259762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参数生成</a:t>
            </a:r>
            <a:endParaRPr lang="zh-CN" altLang="en-US" sz="1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TextBox 14"/>
          <p:cNvSpPr txBox="1"/>
          <p:nvPr/>
        </p:nvSpPr>
        <p:spPr>
          <a:xfrm>
            <a:off x="3831153" y="5360516"/>
            <a:ext cx="1259761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latin typeface="黑体" pitchFamily="49" charset="-122"/>
                <a:ea typeface="黑体" pitchFamily="49" charset="-122"/>
              </a:rPr>
              <a:t>瞬态分析</a:t>
            </a:r>
            <a:endParaRPr lang="zh-CN" altLang="en-US" sz="1800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277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74126"/>
            <a:ext cx="39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动力学计算</a:t>
            </a:r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—</a:t>
            </a:r>
            <a:r>
              <a:rPr lang="zh-CN" altLang="en-US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堆芯计算</a:t>
            </a:r>
            <a:endParaRPr lang="zh-CN" altLang="en-US" sz="2000" dirty="0">
              <a:solidFill>
                <a:srgbClr val="0033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37" y="4411712"/>
            <a:ext cx="3383607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zh-CN" altLang="en-US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任意三角形的节块输运方法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：</a:t>
            </a:r>
            <a:endParaRPr lang="en-US" altLang="zh-CN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342900" indent="-342900">
              <a:spcBef>
                <a:spcPts val="300"/>
              </a:spcBef>
              <a:buFont typeface="Wingdings" pitchFamily="2" charset="2"/>
              <a:buChar char="ü"/>
            </a:pP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坐标变换；</a:t>
            </a:r>
            <a:endParaRPr lang="en-US" altLang="zh-CN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342900" indent="-342900">
              <a:spcBef>
                <a:spcPts val="300"/>
              </a:spcBef>
              <a:buFont typeface="Wingdings" pitchFamily="2" charset="2"/>
              <a:buChar char="ü"/>
            </a:pP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正三角形横向积分；</a:t>
            </a:r>
            <a:endParaRPr lang="en-US" altLang="zh-CN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342900" indent="-342900">
              <a:spcBef>
                <a:spcPts val="300"/>
              </a:spcBef>
              <a:buFont typeface="Wingdings" pitchFamily="2" charset="2"/>
              <a:buChar char="ü"/>
            </a:pPr>
            <a:r>
              <a:rPr lang="en-US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1/6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堆芯 </a:t>
            </a:r>
            <a:r>
              <a:rPr lang="en-US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or 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全堆芯计算；</a:t>
            </a:r>
            <a:endParaRPr lang="zh-CN" altLang="en-US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54" y="901863"/>
            <a:ext cx="2228210" cy="2304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/>
          <a:stretch/>
        </p:blipFill>
        <p:spPr>
          <a:xfrm>
            <a:off x="4157980" y="1042954"/>
            <a:ext cx="2276012" cy="226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9"/>
          <a:stretch/>
        </p:blipFill>
        <p:spPr>
          <a:xfrm>
            <a:off x="6474460" y="1042954"/>
            <a:ext cx="2201951" cy="226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"/>
          <a:stretch/>
        </p:blipFill>
        <p:spPr>
          <a:xfrm>
            <a:off x="4126353" y="4043124"/>
            <a:ext cx="2412111" cy="1908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9"/>
          <a:stretch/>
        </p:blipFill>
        <p:spPr>
          <a:xfrm>
            <a:off x="6405658" y="3848348"/>
            <a:ext cx="2252784" cy="2232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983236" y="1003463"/>
            <a:ext cx="4680475" cy="230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983236" y="3789296"/>
            <a:ext cx="4680475" cy="2304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71600" y="3218563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i="1" dirty="0" smtClean="0">
                <a:latin typeface="华文楷体" pitchFamily="2" charset="-122"/>
                <a:ea typeface="华文楷体" pitchFamily="2" charset="-122"/>
              </a:rPr>
              <a:t>快堆六角形燃料组件</a:t>
            </a:r>
            <a:endParaRPr lang="zh-CN" altLang="en-US" i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5828" y="688975"/>
            <a:ext cx="241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通常的横向积分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98528" y="3479016"/>
            <a:ext cx="312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任意三角形的横向积分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507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74126"/>
            <a:ext cx="39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动力学计算</a:t>
            </a:r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—</a:t>
            </a:r>
            <a:r>
              <a:rPr lang="zh-CN" altLang="en-US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反馈模型</a:t>
            </a:r>
            <a:endParaRPr lang="zh-CN" altLang="en-US" sz="2000" dirty="0">
              <a:solidFill>
                <a:srgbClr val="0033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7584" y="921420"/>
            <a:ext cx="614608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平行通道反馈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：</a:t>
            </a:r>
            <a:endParaRPr lang="en-US" altLang="zh-CN" dirty="0" smtClean="0">
              <a:latin typeface="华文楷体" pitchFamily="2" charset="-122"/>
              <a:ea typeface="华文楷体" pitchFamily="2" charset="-122"/>
            </a:endParaRPr>
          </a:p>
          <a:p>
            <a:pPr marL="342900" indent="-342900">
              <a:spcBef>
                <a:spcPts val="300"/>
              </a:spcBef>
              <a:buFont typeface="Wingdings" pitchFamily="2" charset="2"/>
              <a:buChar char="ü"/>
            </a:pP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堆芯为节块法，组件层次反馈；</a:t>
            </a:r>
            <a:endParaRPr lang="en-US" altLang="zh-CN" dirty="0" smtClean="0">
              <a:latin typeface="华文楷体" pitchFamily="2" charset="-122"/>
              <a:ea typeface="华文楷体" pitchFamily="2" charset="-122"/>
            </a:endParaRPr>
          </a:p>
          <a:p>
            <a:pPr marL="342900" indent="-342900">
              <a:spcBef>
                <a:spcPts val="300"/>
              </a:spcBef>
              <a:buFont typeface="Wingdings" pitchFamily="2" charset="2"/>
              <a:buChar char="ü"/>
            </a:pP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闭式燃料组件，无组件间搅混；</a:t>
            </a:r>
            <a:endParaRPr lang="en-US" altLang="zh-CN" dirty="0" smtClean="0">
              <a:latin typeface="华文楷体" pitchFamily="2" charset="-122"/>
              <a:ea typeface="华文楷体" pitchFamily="2" charset="-122"/>
            </a:endParaRPr>
          </a:p>
          <a:p>
            <a:pPr marL="342900" indent="-342900">
              <a:spcBef>
                <a:spcPts val="300"/>
              </a:spcBef>
              <a:buFont typeface="Wingdings" pitchFamily="2" charset="2"/>
              <a:buChar char="ü"/>
            </a:pP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反馈参数主要包括燃料温度、冷却剂密度；</a:t>
            </a:r>
            <a:endParaRPr lang="en-US" altLang="zh-CN" dirty="0" smtClean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892" y="5417565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  <a:sym typeface="Wingdings" pitchFamily="2" charset="2"/>
              </a:rPr>
              <a:t>导热过程</a:t>
            </a:r>
            <a:r>
              <a:rPr lang="en-US" altLang="zh-CN" sz="2000" dirty="0" smtClean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  <a:sym typeface="Wingdings" pitchFamily="2" charset="2"/>
              </a:rPr>
              <a:t>:</a:t>
            </a:r>
            <a:endParaRPr lang="zh-CN" altLang="en-US" sz="2000" dirty="0">
              <a:solidFill>
                <a:srgbClr val="0000FF"/>
              </a:solidFill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11" name="图片 10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724" y="3077537"/>
            <a:ext cx="1486768" cy="25518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35563" y="5438748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  <a:sym typeface="Wingdings" pitchFamily="2" charset="2"/>
              </a:rPr>
              <a:t>对流过程</a:t>
            </a:r>
            <a:r>
              <a:rPr lang="en-US" altLang="zh-CN" sz="2000" dirty="0" smtClean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  <a:sym typeface="Wingdings" pitchFamily="2" charset="2"/>
              </a:rPr>
              <a:t>:</a:t>
            </a:r>
            <a:endParaRPr lang="zh-CN" altLang="en-US" sz="2000" dirty="0">
              <a:solidFill>
                <a:srgbClr val="0000FF"/>
              </a:solidFill>
              <a:latin typeface="华文楷体" pitchFamily="2" charset="-122"/>
              <a:ea typeface="华文楷体" pitchFamily="2" charset="-122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067303"/>
              </p:ext>
            </p:extLst>
          </p:nvPr>
        </p:nvGraphicFramePr>
        <p:xfrm>
          <a:off x="1450256" y="5728931"/>
          <a:ext cx="2506673" cy="559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0" name="Equation" r:id="rId4" imgW="1650960" imgH="368280" progId="Equation.DSMT4">
                  <p:embed/>
                </p:oleObj>
              </mc:Choice>
              <mc:Fallback>
                <p:oleObj name="Equation" r:id="rId4" imgW="165096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0256" y="5728931"/>
                        <a:ext cx="2506673" cy="5591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090834"/>
              </p:ext>
            </p:extLst>
          </p:nvPr>
        </p:nvGraphicFramePr>
        <p:xfrm>
          <a:off x="5952976" y="5736775"/>
          <a:ext cx="2347490" cy="550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1" name="Equation" r:id="rId6" imgW="1625400" imgH="380880" progId="Equation.DSMT4">
                  <p:embed/>
                </p:oleObj>
              </mc:Choice>
              <mc:Fallback>
                <p:oleObj name="Equation" r:id="rId6" imgW="162540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2976" y="5736775"/>
                        <a:ext cx="2347490" cy="5501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 descr="C:\Users\Administrator\Desktop\mesh.pn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92" y="3257424"/>
            <a:ext cx="4159671" cy="2160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3" descr="C:\Users\Administrator\Desktop\EFIT_assembly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276" y="834173"/>
            <a:ext cx="2160000" cy="203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62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7784" y="2649319"/>
            <a:ext cx="511256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中子动力学计算方法</a:t>
            </a:r>
            <a:endParaRPr lang="en-US" altLang="zh-CN" sz="2400" dirty="0" smtClean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预估校正的准静态策略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p"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程序及部分数值结果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p"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小结与展望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1726208"/>
            <a:ext cx="343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主要内容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: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949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74126"/>
            <a:ext cx="39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动力学计算</a:t>
            </a:r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—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TFSP</a:t>
            </a:r>
            <a:r>
              <a:rPr lang="zh-CN" altLang="en-US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问题</a:t>
            </a:r>
            <a:endParaRPr lang="zh-CN" altLang="en-US" sz="2000" dirty="0">
              <a:solidFill>
                <a:srgbClr val="0033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95" y="1048866"/>
            <a:ext cx="3960000" cy="24242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0443" y="62500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i="1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热</a:t>
            </a:r>
            <a:r>
              <a:rPr lang="zh-CN" altLang="en-US" i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群通量比较</a:t>
            </a:r>
            <a:endParaRPr lang="zh-CN" altLang="en-US" i="1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47332" y="62500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i="1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快群通量比较</a:t>
            </a:r>
            <a:endParaRPr lang="zh-CN" altLang="en-US" i="1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967" y="1795631"/>
            <a:ext cx="3948720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一维两群含外源的裂变源问题；</a:t>
            </a:r>
            <a:endParaRPr lang="en-US" altLang="zh-CN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lang="en-US" altLang="zh-CN" dirty="0" err="1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Mathematica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解析解作为参考值；</a:t>
            </a:r>
            <a:endParaRPr lang="en-US" altLang="zh-CN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快</a:t>
            </a:r>
            <a:r>
              <a:rPr lang="en-US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热群通量相对偏差</a:t>
            </a:r>
            <a:r>
              <a:rPr lang="zh-CN" altLang="en-US" dirty="0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基本</a:t>
            </a:r>
            <a:r>
              <a:rPr lang="en-US" altLang="zh-CN" dirty="0" smtClean="0">
                <a:solidFill>
                  <a:srgbClr val="0000FF"/>
                </a:solidFill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&lt;±5%</a:t>
            </a:r>
            <a:r>
              <a:rPr lang="en-US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;</a:t>
            </a:r>
          </a:p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燃料和反射层交界处偏差稍大</a:t>
            </a:r>
            <a:r>
              <a:rPr lang="en-US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;</a:t>
            </a:r>
            <a:endParaRPr lang="zh-CN" altLang="en-US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484885"/>
              </p:ext>
            </p:extLst>
          </p:nvPr>
        </p:nvGraphicFramePr>
        <p:xfrm>
          <a:off x="826815" y="1234753"/>
          <a:ext cx="1334161" cy="322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1" name="Equation" r:id="rId4" imgW="736560" imgH="177480" progId="Equation.DSMT4">
                  <p:embed/>
                </p:oleObj>
              </mc:Choice>
              <mc:Fallback>
                <p:oleObj name="Equation" r:id="rId4" imgW="736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6815" y="1234753"/>
                        <a:ext cx="1334161" cy="3220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7544" y="814720"/>
            <a:ext cx="467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Time-dependent Fixed Source Problem (TFSP):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2" descr="E:\01_work\10_papers\first_2014 Annals\2-draft\_version 0.1\figures_600dpi\Fig_4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51820"/>
            <a:ext cx="7199313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85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74126"/>
            <a:ext cx="39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动力学计算</a:t>
            </a:r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—</a:t>
            </a:r>
            <a:r>
              <a:rPr lang="zh-CN" altLang="en-US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点堆计算</a:t>
            </a:r>
            <a:endParaRPr lang="zh-CN" altLang="en-US" sz="2000" dirty="0">
              <a:solidFill>
                <a:srgbClr val="0033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918053"/>
              </p:ext>
            </p:extLst>
          </p:nvPr>
        </p:nvGraphicFramePr>
        <p:xfrm>
          <a:off x="1103893" y="1568515"/>
          <a:ext cx="7487338" cy="3770193"/>
        </p:xfrm>
        <a:graphic>
          <a:graphicData uri="http://schemas.openxmlformats.org/drawingml/2006/table">
            <a:tbl>
              <a:tblPr/>
              <a:tblGrid>
                <a:gridCol w="828000"/>
                <a:gridCol w="1440000"/>
                <a:gridCol w="1440000"/>
                <a:gridCol w="72000"/>
                <a:gridCol w="827338"/>
                <a:gridCol w="1440000"/>
                <a:gridCol w="1440000"/>
              </a:tblGrid>
              <a:tr h="31658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华文楷体"/>
                        </a:rPr>
                        <a:t>时间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华文楷体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华文楷体"/>
                        </a:rPr>
                        <a:t>s)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华文楷体"/>
                        </a:rPr>
                        <a:t>参考值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楷体"/>
                        </a:rPr>
                        <a:t>Violet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楷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华文楷体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华文楷体"/>
                        </a:rPr>
                        <a:t>时间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华文楷体"/>
                        </a:rPr>
                        <a:t>(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华文楷体"/>
                        </a:rPr>
                        <a:t>s)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华文楷体"/>
                        </a:rPr>
                        <a:t>参考值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华文楷体"/>
                        </a:rPr>
                        <a:t>Violet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华文楷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780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l-GR" sz="1400" b="0" i="0" u="none" strike="noStrike" dirty="0">
                          <a:solidFill>
                            <a:srgbClr val="0000FF"/>
                          </a:solidFill>
                          <a:effectLst/>
                          <a:latin typeface="Times New Roman"/>
                        </a:rPr>
                        <a:t>ρ +0.4000$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l-GR" sz="1400" b="0" i="0" u="none" strike="noStrike" dirty="0">
                          <a:solidFill>
                            <a:srgbClr val="0000FF"/>
                          </a:solidFill>
                          <a:effectLst/>
                          <a:latin typeface="Times New Roman"/>
                        </a:rPr>
                        <a:t>ρ +0.7333$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878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1.0E-01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1.799528E+00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1.799528E+00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1.0E-01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5.210028E+00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5.210028E+00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78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1.0E+00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2.209840E+00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2.209840E+00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1.0E+00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1.518267E+01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1.518267E+01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78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5.0E+00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4.111945E+00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4.111945E+00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5.0E+00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8.96490</a:t>
                      </a: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E+02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8.96490</a:t>
                      </a: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E+02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78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1.0E+01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8.01920</a:t>
                      </a: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E+00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8.01920</a:t>
                      </a: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E+00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1.0E+01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1.388602E+05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1.388602E+05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78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5.0E+01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1.15760</a:t>
                      </a: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E+03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1.15760</a:t>
                      </a: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E+03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5.0E+01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4.5872</a:t>
                      </a: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30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E+22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4.5872</a:t>
                      </a: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27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E+22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78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1.0E+02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5.5738</a:t>
                      </a: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63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E+05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5.5738</a:t>
                      </a: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71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E+05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1.0E+02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3.63</a:t>
                      </a: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3000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E+44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3.63</a:t>
                      </a: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2996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E+44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780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l-GR" sz="1400" b="0" i="0" u="none" strike="noStrike">
                          <a:solidFill>
                            <a:srgbClr val="0000FF"/>
                          </a:solidFill>
                          <a:effectLst/>
                          <a:latin typeface="Times New Roman"/>
                        </a:rPr>
                        <a:t>ρ +0.9333$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l-GR" sz="1400" b="0" i="0" u="none" strike="noStrike" dirty="0">
                          <a:solidFill>
                            <a:srgbClr val="0000FF"/>
                          </a:solidFill>
                          <a:effectLst/>
                          <a:latin typeface="Times New Roman"/>
                        </a:rPr>
                        <a:t>ρ +1.0666$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878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1.0E-01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4.52230</a:t>
                      </a: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E+01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4.52230</a:t>
                      </a: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7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E+01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1.0E-01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1.41042</a:t>
                      </a: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E+03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1.41042</a:t>
                      </a: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E+03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78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1.0E+00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1.8057</a:t>
                      </a: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32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E+06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1.8057</a:t>
                      </a: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42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E+06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1.0E+00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6.163</a:t>
                      </a: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334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E+23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6.163</a:t>
                      </a: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453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E+23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78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1.0E+01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5.888</a:t>
                      </a: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108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E+51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5.888</a:t>
                      </a:r>
                      <a:r>
                        <a:rPr lang="en-US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456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E+51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5.0E+00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3.303</a:t>
                      </a:r>
                      <a:r>
                        <a:rPr lang="en-US" altLang="zh-CN" sz="1400" b="0" i="0" u="none" strike="noStrik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192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+115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3.303</a:t>
                      </a:r>
                      <a:r>
                        <a:rPr lang="en-US" altLang="zh-CN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515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+115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78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5.0E+01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1.125</a:t>
                      </a:r>
                      <a:r>
                        <a:rPr lang="en-US" altLang="zh-CN" sz="1400" b="0" i="0" u="none" strike="noStrik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663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+254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1.125</a:t>
                      </a:r>
                      <a:r>
                        <a:rPr lang="en-US" altLang="zh-CN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995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+254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1.0E+01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1.51</a:t>
                      </a:r>
                      <a:r>
                        <a:rPr lang="en-US" altLang="zh-CN" sz="1400" b="0" i="0" u="none" strike="noStrike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4717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+230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1.51</a:t>
                      </a:r>
                      <a:r>
                        <a:rPr lang="en-US" altLang="zh-CN" sz="1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/>
                        </a:rPr>
                        <a:t>5013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+230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51030" y="965774"/>
            <a:ext cx="6192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某堆芯阶跃引入反应性后的功率变化：</a:t>
            </a:r>
            <a:endParaRPr lang="zh-CN" altLang="en-US" sz="2000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5901" y="5661248"/>
            <a:ext cx="540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在瞬发超临界状态下，保证</a:t>
            </a:r>
            <a:r>
              <a:rPr lang="zh-CN" altLang="en-US" dirty="0" smtClean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至少</a:t>
            </a:r>
            <a:r>
              <a:rPr lang="en-US" altLang="zh-CN" dirty="0" smtClean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3</a:t>
            </a:r>
            <a:r>
              <a:rPr lang="zh-CN" altLang="en-US" dirty="0" smtClean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位有效数字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相同；</a:t>
            </a:r>
            <a:endParaRPr lang="zh-CN" altLang="en-US" dirty="0"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30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1328068"/>
            <a:ext cx="3024336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400"/>
              </a:spcAft>
              <a:buFont typeface="Wingdings" pitchFamily="2" charset="2"/>
              <a:buChar char="ü"/>
            </a:pPr>
            <a:r>
              <a:rPr lang="x-none" altLang="zh-CN" sz="2000" dirty="0">
                <a:latin typeface="华文楷体" pitchFamily="2" charset="-122"/>
                <a:ea typeface="华文楷体" pitchFamily="2" charset="-122"/>
              </a:rPr>
              <a:t>R-Z</a:t>
            </a:r>
            <a:r>
              <a:rPr lang="zh-CN" altLang="zh-CN" sz="2000" dirty="0" smtClean="0">
                <a:latin typeface="华文楷体" pitchFamily="2" charset="-122"/>
                <a:ea typeface="华文楷体" pitchFamily="2" charset="-122"/>
              </a:rPr>
              <a:t>几何</a:t>
            </a: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；</a:t>
            </a:r>
            <a:endParaRPr lang="en-US" altLang="zh-CN" sz="2000" dirty="0" smtClean="0">
              <a:latin typeface="华文楷体" pitchFamily="2" charset="-122"/>
              <a:ea typeface="华文楷体" pitchFamily="2" charset="-122"/>
            </a:endParaRPr>
          </a:p>
          <a:p>
            <a:pPr marL="342900" indent="-342900">
              <a:spcAft>
                <a:spcPts val="400"/>
              </a:spcAft>
              <a:buFont typeface="Wingdings" pitchFamily="2" charset="2"/>
              <a:buChar char="ü"/>
            </a:pP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均匀材料布置</a:t>
            </a:r>
            <a:r>
              <a:rPr lang="en-US" altLang="zh-CN" sz="2000" dirty="0" smtClean="0">
                <a:latin typeface="华文楷体" pitchFamily="2" charset="-122"/>
                <a:ea typeface="华文楷体" pitchFamily="2" charset="-122"/>
              </a:rPr>
              <a:t>;</a:t>
            </a:r>
            <a:endParaRPr lang="zh-CN" altLang="en-US" sz="2000" dirty="0">
              <a:latin typeface="华文楷体" pitchFamily="2" charset="-122"/>
              <a:ea typeface="华文楷体" pitchFamily="2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579453"/>
              </p:ext>
            </p:extLst>
          </p:nvPr>
        </p:nvGraphicFramePr>
        <p:xfrm>
          <a:off x="323528" y="3789040"/>
          <a:ext cx="4329170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4" name="工作表" r:id="rId3" imgW="3019357" imgH="552360" progId="Excel.Sheet.12">
                  <p:embed/>
                </p:oleObj>
              </mc:Choice>
              <mc:Fallback>
                <p:oleObj name="工作表" r:id="rId3" imgW="3019357" imgH="55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528" y="3789040"/>
                        <a:ext cx="4329170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788308"/>
            <a:ext cx="3188110" cy="27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16" y="3658344"/>
            <a:ext cx="3960000" cy="28975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174126"/>
            <a:ext cx="39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动力学计算</a:t>
            </a:r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—</a:t>
            </a:r>
            <a:r>
              <a:rPr lang="zh-CN" altLang="en-US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堆芯计算</a:t>
            </a:r>
            <a:endParaRPr lang="zh-CN" altLang="en-US" sz="2000" dirty="0">
              <a:solidFill>
                <a:srgbClr val="0033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9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isit00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096" y="752004"/>
            <a:ext cx="302624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250687712"/>
              </p:ext>
            </p:extLst>
          </p:nvPr>
        </p:nvGraphicFramePr>
        <p:xfrm>
          <a:off x="1165400" y="1025812"/>
          <a:ext cx="2592287" cy="2414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237408" y="4077072"/>
            <a:ext cx="25679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itchFamily="2" charset="2"/>
              <a:buChar char="ü"/>
            </a:pP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单群单组缓发中子</a:t>
            </a:r>
            <a:endParaRPr lang="en-US" altLang="zh-CN" sz="2000" dirty="0" smtClean="0">
              <a:latin typeface="华文楷体" pitchFamily="2" charset="-122"/>
              <a:ea typeface="华文楷体" pitchFamily="2" charset="-122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  <a:cs typeface="Times New Roman" pitchFamily="18" charset="0"/>
              </a:rPr>
              <a:t>扰动量：</a:t>
            </a:r>
            <a:endParaRPr lang="zh-CN" altLang="en-US" sz="2000" dirty="0">
              <a:latin typeface="华文楷体" pitchFamily="2" charset="-122"/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057267"/>
              </p:ext>
            </p:extLst>
          </p:nvPr>
        </p:nvGraphicFramePr>
        <p:xfrm>
          <a:off x="1320630" y="4822780"/>
          <a:ext cx="1572962" cy="910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8" name="Equation" r:id="rId9" imgW="1054080" imgH="609480" progId="Equation.DSMT4">
                  <p:embed/>
                </p:oleObj>
              </mc:Choice>
              <mc:Fallback>
                <p:oleObj name="Equation" r:id="rId9" imgW="105408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20630" y="4822780"/>
                        <a:ext cx="1572962" cy="910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503003"/>
            <a:ext cx="3960000" cy="29760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544" y="174126"/>
            <a:ext cx="39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动力学计算</a:t>
            </a:r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—</a:t>
            </a:r>
            <a:r>
              <a:rPr lang="zh-CN" altLang="en-US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零维问题</a:t>
            </a:r>
            <a:endParaRPr lang="zh-CN" altLang="en-US" sz="2000" dirty="0">
              <a:solidFill>
                <a:srgbClr val="0033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9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56" y="3514149"/>
            <a:ext cx="3960000" cy="29814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160" y="3945756"/>
            <a:ext cx="438018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三维</a:t>
            </a:r>
            <a:r>
              <a:rPr lang="en-US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PWR 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瞬态问题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，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无反馈；</a:t>
            </a: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瞬态，控制棒运动：</a:t>
            </a:r>
            <a:endParaRPr lang="en-US" altLang="zh-CN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lvl="0">
              <a:spcBef>
                <a:spcPts val="600"/>
              </a:spcBef>
            </a:pPr>
            <a:r>
              <a:rPr lang="x-none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0s</a:t>
            </a:r>
            <a:r>
              <a:rPr lang="en-US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</a:t>
            </a:r>
            <a:r>
              <a:rPr lang="x-none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26.666s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</a:t>
            </a:r>
            <a:r>
              <a:rPr lang="x-none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号</a:t>
            </a:r>
            <a:r>
              <a:rPr lang="zh-CN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从</a:t>
            </a:r>
            <a:r>
              <a:rPr lang="x-none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100cm</a:t>
            </a:r>
            <a:r>
              <a:rPr lang="zh-CN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处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移</a:t>
            </a:r>
            <a:r>
              <a:rPr lang="zh-CN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至</a:t>
            </a:r>
            <a:r>
              <a:rPr lang="x-none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180cm</a:t>
            </a:r>
            <a:r>
              <a:rPr lang="zh-CN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处；</a:t>
            </a:r>
          </a:p>
          <a:p>
            <a:pPr lvl="0">
              <a:spcBef>
                <a:spcPts val="600"/>
              </a:spcBef>
            </a:pPr>
            <a:r>
              <a:rPr lang="x-none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7.5s</a:t>
            </a:r>
            <a:r>
              <a:rPr lang="en-US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</a:t>
            </a:r>
            <a:r>
              <a:rPr lang="x-none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47.5s</a:t>
            </a:r>
            <a:r>
              <a:rPr lang="en-US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,</a:t>
            </a:r>
            <a:r>
              <a:rPr lang="x-none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</a:t>
            </a:r>
            <a:r>
              <a:rPr lang="en-US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*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号</a:t>
            </a:r>
            <a:r>
              <a:rPr lang="zh-CN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从</a:t>
            </a:r>
            <a:r>
              <a:rPr lang="x-none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180cm</a:t>
            </a:r>
            <a:r>
              <a:rPr lang="zh-CN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处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移</a:t>
            </a:r>
            <a:r>
              <a:rPr lang="zh-CN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至</a:t>
            </a:r>
            <a:r>
              <a:rPr lang="x-none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80cm</a:t>
            </a:r>
            <a:r>
              <a:rPr lang="zh-CN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处</a:t>
            </a:r>
            <a:r>
              <a:rPr lang="zh-CN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；</a:t>
            </a:r>
            <a:endParaRPr lang="en-US" altLang="zh-CN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285750" lvl="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时间步长</a:t>
            </a:r>
            <a:r>
              <a:rPr lang="en-US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0.5s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，瞬态过程形状更新</a:t>
            </a:r>
            <a:r>
              <a:rPr lang="en-US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10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次</a:t>
            </a:r>
            <a:endParaRPr lang="zh-CN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0" t="5827" r="7664" b="5314"/>
          <a:stretch/>
        </p:blipFill>
        <p:spPr>
          <a:xfrm>
            <a:off x="4728348" y="572291"/>
            <a:ext cx="2723972" cy="259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1" t="5827" r="9828" b="5314"/>
          <a:stretch/>
        </p:blipFill>
        <p:spPr>
          <a:xfrm>
            <a:off x="1685359" y="595736"/>
            <a:ext cx="2686484" cy="259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8561" y="3037321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控制棒位置</a:t>
            </a:r>
            <a:r>
              <a:rPr lang="en-US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(t=0s)</a:t>
            </a:r>
            <a:endParaRPr lang="zh-CN" altLang="en-US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32897" y="3002529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控制棒位置</a:t>
            </a:r>
            <a:r>
              <a:rPr lang="en-US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(t=60s)</a:t>
            </a:r>
            <a:endParaRPr lang="zh-CN" altLang="en-US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3066909" y="1075959"/>
            <a:ext cx="3005536" cy="8157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2787977" y="1087682"/>
            <a:ext cx="3019882" cy="9848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7544" y="174126"/>
            <a:ext cx="39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动力学计算</a:t>
            </a:r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—</a:t>
            </a:r>
            <a:r>
              <a:rPr lang="zh-CN" altLang="en-US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三维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LMW</a:t>
            </a:r>
            <a:endParaRPr lang="zh-CN" altLang="en-US" sz="2000" dirty="0">
              <a:solidFill>
                <a:srgbClr val="0033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9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/>
          <p:cNvSpPr txBox="1"/>
          <p:nvPr/>
        </p:nvSpPr>
        <p:spPr>
          <a:xfrm>
            <a:off x="467544" y="174126"/>
            <a:ext cx="39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反馈模型</a:t>
            </a:r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—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beam trip</a:t>
            </a:r>
            <a:endParaRPr lang="zh-CN" altLang="en-US" sz="2000" dirty="0">
              <a:solidFill>
                <a:srgbClr val="0033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471860" y="705396"/>
            <a:ext cx="5616624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400"/>
              </a:spcAft>
              <a:buFont typeface="Wingdings" pitchFamily="2" charset="2"/>
              <a:buChar char="ü"/>
            </a:pPr>
            <a:r>
              <a:rPr lang="x-none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OECD/NEA ADS beam trip</a:t>
            </a:r>
            <a:r>
              <a:rPr lang="zh-CN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问题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；</a:t>
            </a: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285750" indent="-285750">
              <a:spcAft>
                <a:spcPts val="400"/>
              </a:spcAft>
              <a:buFont typeface="Wingdings" pitchFamily="2" charset="2"/>
              <a:buChar char="ü"/>
            </a:pPr>
            <a:r>
              <a:rPr lang="zh-CN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耦合热工反馈的点堆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计算；</a:t>
            </a: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285750" indent="-285750">
              <a:spcAft>
                <a:spcPts val="400"/>
              </a:spcAft>
              <a:buFont typeface="Wingdings" pitchFamily="2" charset="2"/>
              <a:buChar char="ü"/>
            </a:pPr>
            <a:r>
              <a:rPr lang="zh-CN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失源</a:t>
            </a:r>
            <a:r>
              <a:rPr lang="x-none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1s, 3s, 6s, 12s</a:t>
            </a:r>
            <a:r>
              <a:rPr lang="zh-CN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和源不再恢复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；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416" y="1724420"/>
            <a:ext cx="5760000" cy="456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3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/>
          <p:cNvSpPr txBox="1"/>
          <p:nvPr/>
        </p:nvSpPr>
        <p:spPr>
          <a:xfrm>
            <a:off x="467544" y="174126"/>
            <a:ext cx="39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反馈模型</a:t>
            </a:r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—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beam trip</a:t>
            </a:r>
            <a:endParaRPr lang="zh-CN" altLang="en-US" sz="2000" dirty="0">
              <a:solidFill>
                <a:srgbClr val="0033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471860" y="705396"/>
            <a:ext cx="5616624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400"/>
              </a:spcAft>
              <a:buFont typeface="Wingdings" pitchFamily="2" charset="2"/>
              <a:buChar char="ü"/>
            </a:pPr>
            <a:r>
              <a:rPr lang="x-none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OECD/NEA ADS beam trip</a:t>
            </a:r>
            <a:r>
              <a:rPr lang="zh-CN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问题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；</a:t>
            </a: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285750" indent="-285750">
              <a:spcAft>
                <a:spcPts val="400"/>
              </a:spcAft>
              <a:buFont typeface="Wingdings" pitchFamily="2" charset="2"/>
              <a:buChar char="ü"/>
            </a:pPr>
            <a:r>
              <a:rPr lang="zh-CN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耦合热工反馈的点堆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计算；</a:t>
            </a: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285750" indent="-285750">
              <a:spcAft>
                <a:spcPts val="400"/>
              </a:spcAft>
              <a:buFont typeface="Wingdings" pitchFamily="2" charset="2"/>
              <a:buChar char="ü"/>
            </a:pPr>
            <a:r>
              <a:rPr lang="zh-CN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失源</a:t>
            </a:r>
            <a:r>
              <a:rPr lang="x-none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1s, 3s, 6s, 12s</a:t>
            </a:r>
            <a:r>
              <a:rPr lang="zh-CN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和源不再恢复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；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92896"/>
            <a:ext cx="3960000" cy="31500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492896"/>
            <a:ext cx="3960000" cy="31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932348"/>
              </p:ext>
            </p:extLst>
          </p:nvPr>
        </p:nvGraphicFramePr>
        <p:xfrm>
          <a:off x="537123" y="1040210"/>
          <a:ext cx="4022351" cy="4820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048777"/>
                <a:gridCol w="197357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contents</a:t>
                      </a:r>
                      <a:endParaRPr lang="zh-CN" altLang="en-US" sz="15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value</a:t>
                      </a:r>
                      <a:endParaRPr lang="zh-CN" altLang="en-US" sz="15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燃料</a:t>
                      </a:r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包壳</a:t>
                      </a:r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冷却剂</a:t>
                      </a:r>
                      <a:endParaRPr lang="zh-CN" altLang="en-US" sz="15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TRU-10Zr/ HT9/ LBE</a:t>
                      </a:r>
                      <a:endParaRPr lang="zh-CN" altLang="en-US" sz="15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束流管半径 </a:t>
                      </a:r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(cm)</a:t>
                      </a:r>
                      <a:endParaRPr lang="zh-CN" altLang="en-US" sz="15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20.5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活性区高度 </a:t>
                      </a:r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(cm)</a:t>
                      </a:r>
                      <a:endParaRPr lang="zh-CN" altLang="en-US" sz="15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110.0</a:t>
                      </a:r>
                      <a:endParaRPr lang="zh-CN" altLang="en-US" sz="15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燃料组件数</a:t>
                      </a:r>
                      <a:endParaRPr lang="zh-CN" altLang="en-US" sz="15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54(</a:t>
                      </a:r>
                      <a:r>
                        <a:rPr lang="zh-CN" altLang="en-US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内区</a:t>
                      </a:r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)/ 108(</a:t>
                      </a:r>
                      <a:r>
                        <a:rPr lang="zh-CN" altLang="en-US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外区</a:t>
                      </a:r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组件栅距 </a:t>
                      </a:r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(cm)</a:t>
                      </a:r>
                      <a:endParaRPr lang="zh-CN" altLang="en-US" sz="15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17.78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燃料棒直径 </a:t>
                      </a:r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(mm)</a:t>
                      </a:r>
                      <a:endParaRPr lang="zh-CN" altLang="en-US" sz="15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7.20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包壳厚度 </a:t>
                      </a:r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(mm)</a:t>
                      </a:r>
                      <a:endParaRPr lang="zh-CN" altLang="en-US" sz="15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0.50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P/D</a:t>
                      </a:r>
                      <a:endParaRPr lang="zh-CN" altLang="en-US" sz="15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1.48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寿期 </a:t>
                      </a:r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(EFPD)</a:t>
                      </a:r>
                      <a:endParaRPr lang="zh-CN" altLang="en-US" sz="15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600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重核素装载量 </a:t>
                      </a:r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(kg)</a:t>
                      </a:r>
                      <a:endParaRPr lang="zh-CN" altLang="en-US" sz="15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3965.5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热功率 </a:t>
                      </a:r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500" dirty="0" err="1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MWth</a:t>
                      </a:r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5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800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冷却剂流速限值 </a:t>
                      </a:r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(m/s)</a:t>
                      </a:r>
                      <a:endParaRPr lang="zh-CN" altLang="en-US" sz="1500" dirty="0"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 smtClean="0"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a:t>2.0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"/>
          <a:stretch/>
        </p:blipFill>
        <p:spPr>
          <a:xfrm>
            <a:off x="5389331" y="332539"/>
            <a:ext cx="2351021" cy="360051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7"/>
          <a:stretch/>
        </p:blipFill>
        <p:spPr>
          <a:xfrm>
            <a:off x="4717166" y="3874141"/>
            <a:ext cx="4106204" cy="2520000"/>
          </a:xfrm>
          <a:prstGeom prst="rect">
            <a:avLst/>
          </a:prstGeom>
        </p:spPr>
      </p:pic>
      <p:sp>
        <p:nvSpPr>
          <p:cNvPr id="6" name="TextBox 9"/>
          <p:cNvSpPr txBox="1"/>
          <p:nvPr/>
        </p:nvSpPr>
        <p:spPr>
          <a:xfrm>
            <a:off x="467544" y="174126"/>
            <a:ext cx="39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ADS</a:t>
            </a:r>
            <a:r>
              <a:rPr lang="zh-CN" altLang="en-US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计算</a:t>
            </a:r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—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beam trip</a:t>
            </a:r>
            <a:endParaRPr lang="zh-CN" altLang="en-US" sz="2000" dirty="0">
              <a:solidFill>
                <a:srgbClr val="0033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03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700" y="980728"/>
            <a:ext cx="602327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瞬态过程比较（三维 </a:t>
            </a:r>
            <a:r>
              <a:rPr lang="en-US" altLang="zh-CN" sz="20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15G</a:t>
            </a:r>
            <a:r>
              <a:rPr lang="zh-CN" altLang="en-US" sz="20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计算）：</a:t>
            </a:r>
            <a:endParaRPr lang="en-US" altLang="zh-CN" sz="20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ü"/>
            </a:pPr>
            <a:r>
              <a:rPr lang="en-US" altLang="zh-CN" sz="20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case: Bu=0.0 </a:t>
            </a:r>
            <a:r>
              <a:rPr lang="x-none" altLang="zh-CN" sz="20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GW.</a:t>
            </a:r>
            <a:r>
              <a:rPr lang="en-US" altLang="zh-CN" sz="20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</a:t>
            </a:r>
            <a:r>
              <a:rPr lang="x-none" altLang="zh-CN" sz="20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tHM</a:t>
            </a:r>
            <a:r>
              <a:rPr lang="en-US" altLang="zh-CN" sz="20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β</a:t>
            </a:r>
            <a:r>
              <a:rPr lang="en-US" altLang="zh-CN" sz="2000" baseline="-250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eff</a:t>
            </a:r>
            <a:r>
              <a:rPr lang="en-US" altLang="zh-CN" sz="20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x-none" altLang="zh-CN" sz="20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18.13</a:t>
            </a:r>
            <a:r>
              <a:rPr lang="x-none" altLang="zh-CN" sz="20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pcm</a:t>
            </a:r>
            <a:endParaRPr lang="en-US" altLang="zh-CN" sz="20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系统对于源瞬态迅速响应；</a:t>
            </a:r>
            <a:endParaRPr lang="en-US" altLang="zh-CN" sz="2000" dirty="0" smtClean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次临界</a:t>
            </a:r>
            <a:r>
              <a:rPr lang="zh-CN" altLang="en-US" sz="20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度</a:t>
            </a:r>
            <a:r>
              <a:rPr lang="en-US" altLang="zh-CN" sz="20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0.97</a:t>
            </a:r>
            <a:r>
              <a:rPr lang="zh-CN" altLang="en-US" sz="2000" dirty="0" smtClean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水平下，三者结果符合较好；</a:t>
            </a:r>
            <a:endParaRPr lang="zh-CN" altLang="en-US" sz="20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3186" name="Picture 2" descr="E:\work\05_papers\first_2014 Annals\fig_new\figure_600ppi\Fig_11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806328"/>
            <a:ext cx="7057045" cy="31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9"/>
          <p:cNvSpPr txBox="1"/>
          <p:nvPr/>
        </p:nvSpPr>
        <p:spPr>
          <a:xfrm>
            <a:off x="467544" y="174126"/>
            <a:ext cx="39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ADS</a:t>
            </a:r>
            <a:r>
              <a:rPr lang="zh-CN" altLang="en-US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计算</a:t>
            </a:r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—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beam trip</a:t>
            </a:r>
            <a:endParaRPr lang="zh-CN" altLang="en-US" sz="2000" dirty="0">
              <a:solidFill>
                <a:srgbClr val="0033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43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E:\01_work\10_papers\first_2014 Annals\3_first submit\figure_600ppi\Fig_12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34" y="1713508"/>
            <a:ext cx="7848530" cy="372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09700" y="980728"/>
            <a:ext cx="6023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瞬态过程通量形状变化：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TextBox 9"/>
          <p:cNvSpPr txBox="1"/>
          <p:nvPr/>
        </p:nvSpPr>
        <p:spPr>
          <a:xfrm>
            <a:off x="467544" y="174126"/>
            <a:ext cx="39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ADS</a:t>
            </a:r>
            <a:r>
              <a:rPr lang="zh-CN" altLang="en-US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计算</a:t>
            </a:r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—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beam trip</a:t>
            </a:r>
            <a:endParaRPr lang="zh-CN" altLang="en-US" sz="2000" dirty="0">
              <a:solidFill>
                <a:srgbClr val="0033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14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74126"/>
            <a:ext cx="39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动力学计算</a:t>
            </a:r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—</a:t>
            </a:r>
            <a:r>
              <a:rPr lang="zh-CN" altLang="en-US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研究范围</a:t>
            </a:r>
            <a:endParaRPr lang="zh-CN" altLang="en-US" sz="2000" dirty="0">
              <a:solidFill>
                <a:srgbClr val="0033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217981"/>
              </p:ext>
            </p:extLst>
          </p:nvPr>
        </p:nvGraphicFramePr>
        <p:xfrm>
          <a:off x="812029" y="2832870"/>
          <a:ext cx="5394251" cy="3328416"/>
        </p:xfrm>
        <a:graphic>
          <a:graphicData uri="http://schemas.openxmlformats.org/drawingml/2006/table">
            <a:tbl>
              <a:tblPr firstRow="1" firstCol="1" bandRow="1"/>
              <a:tblGrid>
                <a:gridCol w="3334355"/>
                <a:gridCol w="1802408"/>
                <a:gridCol w="257488"/>
              </a:tblGrid>
              <a:tr h="252000">
                <a:tc>
                  <a:txBody>
                    <a:bodyPr/>
                    <a:lstStyle/>
                    <a:p>
                      <a:pPr indent="12700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核反应（直接反应</a:t>
                      </a: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-</a:t>
                      </a:r>
                      <a:r>
                        <a:rPr lang="zh-CN" altLang="en-US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形成复合核）</a:t>
                      </a: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~10</a:t>
                      </a:r>
                      <a:r>
                        <a:rPr lang="en-US" altLang="zh-CN" sz="1400" i="0" kern="100" baseline="300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-21</a:t>
                      </a: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—10</a:t>
                      </a:r>
                      <a:r>
                        <a:rPr lang="en-US" altLang="zh-CN" sz="1400" i="0" kern="100" baseline="300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-17 </a:t>
                      </a: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  </a:t>
                      </a: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indent="12700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瞬发中子发射</a:t>
                      </a: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~10</a:t>
                      </a:r>
                      <a:r>
                        <a:rPr lang="en-US" altLang="zh-CN" sz="1400" i="0" kern="100" baseline="300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-17 </a:t>
                      </a: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 </a:t>
                      </a: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indent="12700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瞬发光子发射</a:t>
                      </a: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~10</a:t>
                      </a:r>
                      <a:r>
                        <a:rPr lang="en-US" altLang="zh-CN" sz="1400" i="0" kern="100" baseline="300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-14 </a:t>
                      </a: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 </a:t>
                      </a: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indent="12700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（</a:t>
                      </a:r>
                      <a:r>
                        <a:rPr lang="el-GR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γ</a:t>
                      </a:r>
                      <a:r>
                        <a:rPr lang="zh-CN" altLang="en-US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射线，中子）探测器响应</a:t>
                      </a: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~10</a:t>
                      </a:r>
                      <a:r>
                        <a:rPr lang="en-US" altLang="zh-CN" sz="1400" i="0" kern="100" baseline="300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-11</a:t>
                      </a: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—10</a:t>
                      </a:r>
                      <a:r>
                        <a:rPr lang="en-US" altLang="zh-CN" sz="1400" i="0" kern="100" baseline="300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-7 </a:t>
                      </a: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 </a:t>
                      </a: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indent="12700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平均中子代时间（快谱</a:t>
                      </a: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-</a:t>
                      </a:r>
                      <a:r>
                        <a:rPr lang="zh-CN" altLang="en-US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热谱）</a:t>
                      </a: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~10</a:t>
                      </a:r>
                      <a:r>
                        <a:rPr lang="en-US" altLang="zh-CN" sz="1400" i="0" kern="100" baseline="300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-8</a:t>
                      </a: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—10</a:t>
                      </a:r>
                      <a:r>
                        <a:rPr lang="en-US" altLang="zh-CN" sz="1400" i="0" kern="100" baseline="300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-3 </a:t>
                      </a: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 </a:t>
                      </a: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indent="12700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反应性反馈</a:t>
                      </a: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~10</a:t>
                      </a:r>
                      <a:r>
                        <a:rPr lang="en-US" altLang="zh-CN" sz="1400" i="0" kern="100" baseline="300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-2</a:t>
                      </a: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—10</a:t>
                      </a:r>
                      <a:r>
                        <a:rPr lang="en-US" altLang="zh-CN" sz="1400" i="0" kern="100" baseline="300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-1 </a:t>
                      </a: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</a:t>
                      </a: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indent="12700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燃料温度变化</a:t>
                      </a: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~10</a:t>
                      </a:r>
                      <a:r>
                        <a:rPr lang="en-US" altLang="zh-CN" sz="1400" i="0" kern="100" baseline="300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-1</a:t>
                      </a: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—10 s</a:t>
                      </a: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indent="12700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温度流量指示</a:t>
                      </a: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~10</a:t>
                      </a:r>
                      <a:r>
                        <a:rPr lang="en-US" altLang="zh-CN" sz="1400" i="0" kern="100" baseline="300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-1</a:t>
                      </a: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—10 s</a:t>
                      </a: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indent="12700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控制棒移动</a:t>
                      </a: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~0.5—10 s</a:t>
                      </a: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indent="12700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缓发中子发射</a:t>
                      </a: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~0.3—80 s</a:t>
                      </a: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indent="12700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慢化剂温度变化</a:t>
                      </a: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~1—10</a:t>
                      </a:r>
                      <a:r>
                        <a:rPr lang="en-US" altLang="zh-CN" sz="1400" i="0" kern="100" baseline="300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3 </a:t>
                      </a: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s</a:t>
                      </a: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indent="12700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氙及钐中毒</a:t>
                      </a: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~10 h</a:t>
                      </a: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indent="127000"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燃耗、转换、增殖</a:t>
                      </a: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~10—500 d   </a:t>
                      </a: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90611" y="2441922"/>
            <a:ext cx="4680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反应堆中各种过程的特征时间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：</a:t>
            </a:r>
            <a:endParaRPr lang="en-US" altLang="zh-CN" sz="2000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706" y="886816"/>
            <a:ext cx="7631726" cy="134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核反应堆动力学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：原子核裂变链式反应堆的动态行为。</a:t>
            </a:r>
            <a:endParaRPr lang="en-US" altLang="zh-CN" sz="2000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主要取决于微观的裂变反应；</a:t>
            </a:r>
            <a:endParaRPr lang="en-US" altLang="zh-CN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瞬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发中子发射，复合核裂变的“瞬间”产生；</a:t>
            </a:r>
            <a:endParaRPr lang="en-US" altLang="zh-CN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缓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发中子发射，高激发态的裂变碎片</a:t>
            </a:r>
            <a:r>
              <a:rPr lang="en-US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β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衰变后核跃迁过程中产生；</a:t>
            </a:r>
            <a:endParaRPr lang="zh-CN" altLang="en-US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947772" y="3922896"/>
            <a:ext cx="0" cy="19440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37692" y="3922896"/>
            <a:ext cx="0" cy="19440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948864" y="5651032"/>
            <a:ext cx="0" cy="216000"/>
          </a:xfrm>
          <a:prstGeom prst="line">
            <a:avLst/>
          </a:prstGeom>
          <a:ln>
            <a:solidFill>
              <a:srgbClr val="CC33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938784" y="5651032"/>
            <a:ext cx="0" cy="216000"/>
          </a:xfrm>
          <a:prstGeom prst="line">
            <a:avLst/>
          </a:prstGeom>
          <a:ln>
            <a:solidFill>
              <a:srgbClr val="CC33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44208" y="3961928"/>
            <a:ext cx="252028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考虑的特征时间尺度</a:t>
            </a:r>
            <a:r>
              <a:rPr lang="en-US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:</a:t>
            </a:r>
          </a:p>
          <a:p>
            <a:pPr>
              <a:spcBef>
                <a:spcPts val="300"/>
              </a:spcBef>
            </a:pPr>
            <a:r>
              <a:rPr lang="en-US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~10</a:t>
            </a:r>
            <a:r>
              <a:rPr lang="en-US" altLang="zh-CN" baseline="30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-8</a:t>
            </a:r>
            <a:r>
              <a:rPr lang="en-US" altLang="zh-CN" kern="1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— </a:t>
            </a:r>
            <a:r>
              <a:rPr lang="en-US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~10</a:t>
            </a:r>
            <a:r>
              <a:rPr lang="en-US" altLang="zh-CN" baseline="30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2 </a:t>
            </a:r>
            <a:r>
              <a:rPr lang="en-US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s</a:t>
            </a:r>
          </a:p>
          <a:p>
            <a:pPr>
              <a:spcBef>
                <a:spcPts val="300"/>
              </a:spcBef>
            </a:pP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~</a:t>
            </a:r>
            <a:r>
              <a:rPr lang="en-US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10</a:t>
            </a:r>
            <a:r>
              <a:rPr lang="en-US" altLang="zh-CN" baseline="30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-8</a:t>
            </a:r>
            <a:r>
              <a:rPr lang="en-US" altLang="zh-CN" kern="1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 — </a:t>
            </a:r>
            <a:r>
              <a:rPr lang="en-US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~10 h</a:t>
            </a:r>
            <a:endParaRPr lang="zh-CN" altLang="en-US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57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7784" y="2649319"/>
            <a:ext cx="511256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中子动力学计算方法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预估校正的准静态策略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p"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程序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及部分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数值结果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p"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小结与展望</a:t>
            </a:r>
            <a:endParaRPr lang="en-US" altLang="zh-CN" sz="2400" dirty="0" smtClean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1726208"/>
            <a:ext cx="343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主要内容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: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467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74126"/>
            <a:ext cx="39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小结展望</a:t>
            </a:r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—</a:t>
            </a:r>
            <a:r>
              <a:rPr lang="zh-CN" altLang="en-US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小结</a:t>
            </a:r>
            <a:endParaRPr lang="zh-CN" altLang="en-US" sz="2000" dirty="0">
              <a:solidFill>
                <a:srgbClr val="0033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0162" y="2009452"/>
            <a:ext cx="763208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  <a:cs typeface="Times New Roman" pitchFamily="18" charset="0"/>
              </a:rPr>
              <a:t>小结与展望</a:t>
            </a:r>
            <a:r>
              <a:rPr lang="en-US" altLang="zh-CN" sz="24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对于快谱的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ADS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堆芯计算，由于采用较多的能群以及输运计算，使得动力学计算过程中需要减少空间计算次数；</a:t>
            </a:r>
            <a:endParaRPr lang="en-US" altLang="zh-CN" sz="2000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针对快谱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ADS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的瞬态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分析程序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DAISY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在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功能基本能够满足要求；</a:t>
            </a:r>
            <a:endParaRPr lang="en-US" altLang="zh-CN" sz="2000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程序需要更进一步的校验和完善；</a:t>
            </a:r>
          </a:p>
        </p:txBody>
      </p:sp>
    </p:spTree>
    <p:extLst>
      <p:ext uri="{BB962C8B-B14F-4D97-AF65-F5344CB8AC3E}">
        <p14:creationId xmlns:p14="http://schemas.microsoft.com/office/powerpoint/2010/main" val="102587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10432" y="2613687"/>
            <a:ext cx="6501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Thanks for your Attention and Advice !</a:t>
            </a:r>
            <a:endParaRPr lang="zh-CN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61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74126"/>
            <a:ext cx="39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动力学计算</a:t>
            </a:r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—</a:t>
            </a:r>
            <a:r>
              <a:rPr lang="zh-CN" altLang="en-US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分布</a:t>
            </a:r>
            <a:r>
              <a:rPr lang="en-US" altLang="zh-CN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/</a:t>
            </a:r>
            <a:r>
              <a:rPr lang="zh-CN" altLang="en-US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期望</a:t>
            </a:r>
            <a:endParaRPr lang="zh-CN" altLang="en-US" sz="2000" dirty="0">
              <a:solidFill>
                <a:srgbClr val="0033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6547" y="928112"/>
            <a:ext cx="7949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强中子场</a:t>
            </a: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：功率噪声，中子场本身的统计性良好，在平均值附件波动；</a:t>
            </a:r>
            <a:endParaRPr lang="en-US" altLang="zh-CN" sz="2000" dirty="0" smtClean="0"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弱中子场</a:t>
            </a:r>
            <a:r>
              <a:rPr lang="zh-CN" altLang="en-US" sz="2000" dirty="0" smtClean="0">
                <a:latin typeface="华文楷体" pitchFamily="2" charset="-122"/>
                <a:ea typeface="华文楷体" pitchFamily="2" charset="-122"/>
              </a:rPr>
              <a:t>：零功率噪声，中子数较少，表现出显著的涨落特征；</a:t>
            </a:r>
            <a:endParaRPr lang="zh-CN" altLang="en-US" sz="2000" dirty="0">
              <a:latin typeface="华文楷体" pitchFamily="2" charset="-122"/>
              <a:ea typeface="华文楷体" pitchFamily="2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028311"/>
              </p:ext>
            </p:extLst>
          </p:nvPr>
        </p:nvGraphicFramePr>
        <p:xfrm>
          <a:off x="906410" y="5296519"/>
          <a:ext cx="1346820" cy="469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4" name="Equation" r:id="rId3" imgW="1130040" imgH="393480" progId="Equation.DSMT4">
                  <p:embed/>
                </p:oleObj>
              </mc:Choice>
              <mc:Fallback>
                <p:oleObj name="Equation" r:id="rId3" imgW="11300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6410" y="5296519"/>
                        <a:ext cx="1346820" cy="469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035450"/>
              </p:ext>
            </p:extLst>
          </p:nvPr>
        </p:nvGraphicFramePr>
        <p:xfrm>
          <a:off x="910007" y="5745584"/>
          <a:ext cx="1493589" cy="48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5" name="Equation" r:id="rId5" imgW="1295280" imgH="419040" progId="Equation.DSMT4">
                  <p:embed/>
                </p:oleObj>
              </mc:Choice>
              <mc:Fallback>
                <p:oleObj name="Equation" r:id="rId5" imgW="1295280" imgH="41904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0007" y="5745584"/>
                        <a:ext cx="1493589" cy="483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534408"/>
              </p:ext>
            </p:extLst>
          </p:nvPr>
        </p:nvGraphicFramePr>
        <p:xfrm>
          <a:off x="914625" y="4353284"/>
          <a:ext cx="892043" cy="334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6" name="Equation" r:id="rId7" imgW="507960" imgH="190440" progId="Equation.DSMT4">
                  <p:embed/>
                </p:oleObj>
              </mc:Choice>
              <mc:Fallback>
                <p:oleObj name="Equation" r:id="rId7" imgW="5079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625" y="4353284"/>
                        <a:ext cx="892043" cy="3345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468977" y="4303982"/>
            <a:ext cx="625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t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时刻，系统中子数为</a:t>
            </a:r>
            <a:r>
              <a:rPr lang="en-US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n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，</a:t>
            </a:r>
            <a:r>
              <a:rPr lang="en-US" altLang="zh-CN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L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组缓发中子先驱核数为</a:t>
            </a:r>
            <a:r>
              <a:rPr lang="en-US" altLang="zh-CN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C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的概率</a:t>
            </a:r>
            <a:endParaRPr lang="zh-CN" altLang="en-US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40788" y="5341027"/>
            <a:ext cx="625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系统中子数的期望值</a:t>
            </a:r>
            <a:endParaRPr lang="zh-CN" altLang="en-US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26275" y="5764787"/>
            <a:ext cx="4521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系统缓发中子先驱核数的期望值</a:t>
            </a:r>
            <a:endParaRPr lang="zh-CN" altLang="en-US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12596" y="1904128"/>
                <a:ext cx="7963931" cy="1031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00"/>
                  </a:spcBef>
                </a:pPr>
                <a:r>
                  <a:rPr lang="zh-CN" altLang="en-US" sz="2000" dirty="0" smtClean="0">
                    <a:latin typeface="黑体" pitchFamily="49" charset="-122"/>
                    <a:ea typeface="黑体" pitchFamily="49" charset="-122"/>
                  </a:rPr>
                  <a:t>中子引起裂变的多重性</a:t>
                </a:r>
                <a:r>
                  <a:rPr lang="zh-CN" altLang="en-US" dirty="0" smtClean="0">
                    <a:latin typeface="华文楷体" pitchFamily="2" charset="-122"/>
                    <a:ea typeface="华文楷体" pitchFamily="2" charset="-122"/>
                  </a:rPr>
                  <a:t>：</a:t>
                </a:r>
                <a:endParaRPr lang="en-US" altLang="zh-CN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marL="285750" indent="-285750">
                  <a:spcBef>
                    <a:spcPts val="300"/>
                  </a:spcBef>
                  <a:buFont typeface="Wingdings" pitchFamily="2" charset="2"/>
                  <a:buChar char="ü"/>
                </a:pPr>
                <a:r>
                  <a:rPr lang="zh-CN" altLang="en-US" dirty="0" smtClean="0">
                    <a:latin typeface="华文楷体" pitchFamily="2" charset="-122"/>
                    <a:ea typeface="华文楷体" pitchFamily="2" charset="-122"/>
                  </a:rPr>
                  <a:t>平均瞬发中子多重性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smtClean="0">
                            <a:latin typeface="Cambria Math" panose="02040503050406030204" pitchFamily="18" charset="0"/>
                            <a:ea typeface="华文楷体" pitchFamily="2" charset="-122"/>
                          </a:rPr>
                        </m:ctrlPr>
                      </m:accPr>
                      <m:e>
                        <m:r>
                          <a:rPr lang="zh-CN" altLang="en-US" i="1">
                            <a:latin typeface="Cambria Math"/>
                            <a:ea typeface="华文楷体" pitchFamily="2" charset="-122"/>
                          </a:rPr>
                          <m:t>𝜈</m:t>
                        </m:r>
                      </m:e>
                    </m:acc>
                    <m:r>
                      <a:rPr lang="en-US" altLang="zh-CN" b="0" i="1" smtClean="0">
                        <a:latin typeface="Cambria Math"/>
                        <a:ea typeface="华文楷体" pitchFamily="2" charset="-122"/>
                      </a:rPr>
                      <m:t>(</m:t>
                    </m:r>
                    <m:r>
                      <a:rPr lang="en-US" altLang="zh-CN" b="0" i="1" smtClean="0">
                        <a:latin typeface="Cambria Math"/>
                        <a:ea typeface="华文楷体" pitchFamily="2" charset="-122"/>
                      </a:rPr>
                      <m:t>𝐸</m:t>
                    </m:r>
                    <m:r>
                      <a:rPr lang="en-US" altLang="zh-CN" b="0" i="1" smtClean="0">
                        <a:latin typeface="Cambria Math"/>
                        <a:ea typeface="华文楷体" pitchFamily="2" charset="-122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华文楷体" pitchFamily="2" charset="-122"/>
                    <a:ea typeface="华文楷体" pitchFamily="2" charset="-122"/>
                  </a:rPr>
                  <a:t>：平均瞬发中子数随入射中子能量的变化；</a:t>
                </a:r>
                <a:endParaRPr lang="en-US" altLang="zh-CN" dirty="0" smtClean="0">
                  <a:latin typeface="华文楷体" pitchFamily="2" charset="-122"/>
                  <a:ea typeface="华文楷体" pitchFamily="2" charset="-122"/>
                </a:endParaRPr>
              </a:p>
              <a:p>
                <a:pPr marL="285750" indent="-285750">
                  <a:spcBef>
                    <a:spcPts val="300"/>
                  </a:spcBef>
                  <a:buFont typeface="Wingdings" pitchFamily="2" charset="2"/>
                  <a:buChar char="ü"/>
                </a:pPr>
                <a:r>
                  <a:rPr lang="zh-CN" altLang="en-US" dirty="0">
                    <a:latin typeface="华文楷体" pitchFamily="2" charset="-122"/>
                    <a:ea typeface="华文楷体" pitchFamily="2" charset="-122"/>
                  </a:rPr>
                  <a:t>瞬</a:t>
                </a:r>
                <a:r>
                  <a:rPr lang="zh-CN" altLang="en-US" dirty="0" smtClean="0">
                    <a:latin typeface="华文楷体" pitchFamily="2" charset="-122"/>
                    <a:ea typeface="华文楷体" pitchFamily="2" charset="-122"/>
                  </a:rPr>
                  <a:t>发中子发射的多重性分布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华文楷体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  <a:ea typeface="华文楷体" pitchFamily="2" charset="-122"/>
                          </a:rPr>
                          <m:t>𝑃</m:t>
                        </m:r>
                      </m:e>
                      <m:sub>
                        <m:r>
                          <a:rPr lang="zh-CN" altLang="en-US" b="0" i="1" smtClean="0">
                            <a:latin typeface="Cambria Math"/>
                            <a:ea typeface="华文楷体" pitchFamily="2" charset="-122"/>
                          </a:rPr>
                          <m:t>𝜈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  <a:ea typeface="华文楷体" pitchFamily="2" charset="-122"/>
                      </a:rPr>
                      <m:t>(</m:t>
                    </m:r>
                    <m:r>
                      <a:rPr lang="en-US" altLang="zh-CN" b="0" i="1" smtClean="0">
                        <a:latin typeface="Cambria Math"/>
                        <a:ea typeface="华文楷体" pitchFamily="2" charset="-122"/>
                      </a:rPr>
                      <m:t>𝐸</m:t>
                    </m:r>
                    <m:r>
                      <a:rPr lang="en-US" altLang="zh-CN" b="0" i="1" smtClean="0">
                        <a:latin typeface="Cambria Math"/>
                        <a:ea typeface="华文楷体" pitchFamily="2" charset="-122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华文楷体" pitchFamily="2" charset="-122"/>
                    <a:ea typeface="华文楷体" pitchFamily="2" charset="-122"/>
                  </a:rPr>
                  <a:t>：一次裂变事件发射</a:t>
                </a:r>
                <a:r>
                  <a:rPr lang="en-US" altLang="zh-CN" dirty="0" smtClean="0">
                    <a:latin typeface="华文楷体" pitchFamily="2" charset="-122"/>
                    <a:ea typeface="华文楷体" pitchFamily="2" charset="-122"/>
                    <a:cs typeface="Times New Roman"/>
                  </a:rPr>
                  <a:t>ν</a:t>
                </a:r>
                <a:r>
                  <a:rPr lang="zh-CN" altLang="en-US" dirty="0" smtClean="0">
                    <a:latin typeface="华文楷体" pitchFamily="2" charset="-122"/>
                    <a:ea typeface="华文楷体" pitchFamily="2" charset="-122"/>
                    <a:cs typeface="Times New Roman"/>
                  </a:rPr>
                  <a:t>个瞬发中子的概率；</a:t>
                </a:r>
                <a:endParaRPr lang="zh-CN" altLang="en-US" dirty="0">
                  <a:latin typeface="华文楷体" pitchFamily="2" charset="-122"/>
                  <a:ea typeface="华文楷体" pitchFamily="2" charset="-122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96" y="1904128"/>
                <a:ext cx="7963931" cy="1031051"/>
              </a:xfrm>
              <a:prstGeom prst="rect">
                <a:avLst/>
              </a:prstGeom>
              <a:blipFill rotWithShape="1">
                <a:blip r:embed="rId9"/>
                <a:stretch>
                  <a:fillRect l="-842" t="-4734" r="-613" b="-88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67558"/>
              </p:ext>
            </p:extLst>
          </p:nvPr>
        </p:nvGraphicFramePr>
        <p:xfrm>
          <a:off x="1043608" y="2868698"/>
          <a:ext cx="3077828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7" name="Equation" r:id="rId10" imgW="1726920" imgH="444240" progId="Equation.DSMT4">
                  <p:embed/>
                </p:oleObj>
              </mc:Choice>
              <mc:Fallback>
                <p:oleObj name="Equation" r:id="rId10" imgW="17269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43608" y="2868698"/>
                        <a:ext cx="3077828" cy="79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827087" y="4969976"/>
            <a:ext cx="7848000" cy="12600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27222" y="3962648"/>
            <a:ext cx="7848000" cy="720000"/>
          </a:xfrm>
          <a:prstGeom prst="rect">
            <a:avLst/>
          </a:prstGeom>
          <a:noFill/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27087" y="3962648"/>
            <a:ext cx="374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A: 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随机中子动力学模型：</a:t>
            </a:r>
            <a:endParaRPr lang="zh-CN" altLang="en-US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7087" y="4969976"/>
            <a:ext cx="662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B: 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含时</a:t>
            </a:r>
            <a:r>
              <a:rPr lang="en-US" altLang="zh-CN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Boltzmann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模型（时间相关的中子输运模型）：</a:t>
            </a:r>
            <a:endParaRPr lang="zh-CN" altLang="en-US" dirty="0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44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74126"/>
            <a:ext cx="39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动力学计算</a:t>
            </a:r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—</a:t>
            </a:r>
            <a:r>
              <a:rPr lang="zh-CN" altLang="en-US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先驱核</a:t>
            </a:r>
            <a:endParaRPr lang="zh-CN" altLang="en-US" sz="2000" dirty="0">
              <a:solidFill>
                <a:srgbClr val="0033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42425"/>
              </p:ext>
            </p:extLst>
          </p:nvPr>
        </p:nvGraphicFramePr>
        <p:xfrm>
          <a:off x="336748" y="1421096"/>
          <a:ext cx="4680000" cy="4536000"/>
        </p:xfrm>
        <a:graphic>
          <a:graphicData uri="http://schemas.openxmlformats.org/drawingml/2006/table">
            <a:tbl>
              <a:tblPr firstRow="1" firstCol="1" bandRow="1"/>
              <a:tblGrid>
                <a:gridCol w="720000"/>
                <a:gridCol w="900000"/>
                <a:gridCol w="1008000"/>
                <a:gridCol w="1044000"/>
                <a:gridCol w="1008000"/>
              </a:tblGrid>
              <a:tr h="252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Group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Precursor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Half-life (s)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Abundance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Half-life (s)</a:t>
                      </a:r>
                      <a:endParaRPr lang="zh-CN" altLang="zh-CN" sz="1300" i="0" kern="100" dirty="0" smtClean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1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Br-87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55.6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0.033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55.6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2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I-137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24.5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0.178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24.5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3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Br-88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16.3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0.111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16.3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000">
                <a:tc rowSpan="3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4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I-138 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6.46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0.046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5.21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Rb-93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5.93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0.024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Br-89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4.38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0.101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000">
                <a:tc rowSpan="4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5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Rb-94</a:t>
                      </a:r>
                      <a:r>
                        <a:rPr lang="en-US" altLang="zh-CN" sz="1300" i="0" kern="100" baseline="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 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2.76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0.162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2.37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baseline="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I-139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2.30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0.046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baseline="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As-85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2.08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0.107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baseline="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Y-98m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2.00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0.088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0">
                <a:tc rowSpan="3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6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Kr-93 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1.29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0.0048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1.04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Cs-144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1.00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0.0070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I-140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0.86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0.0052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0">
                <a:tc rowSpan="2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7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Br-91 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0.542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0.017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0.424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Rb-95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0.384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0.049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0">
                <a:tc rowSpan="2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8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Rb-96 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0.203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0.017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0.195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0">
                <a:tc vMerge="1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Rb-97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0.170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i="0" kern="100" dirty="0" smtClean="0">
                          <a:effectLst/>
                          <a:latin typeface="Times New Roman" pitchFamily="18" charset="0"/>
                          <a:ea typeface="华文楷体" pitchFamily="2" charset="-122"/>
                          <a:cs typeface="Times New Roman" pitchFamily="18" charset="0"/>
                        </a:rPr>
                        <a:t>0.0052</a:t>
                      </a:r>
                      <a:endParaRPr lang="zh-CN" sz="13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400" i="0" kern="100" dirty="0">
                        <a:effectLst/>
                        <a:latin typeface="Times New Roman" pitchFamily="18" charset="0"/>
                        <a:ea typeface="华文楷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5220472" y="955261"/>
            <a:ext cx="3600000" cy="5239759"/>
            <a:chOff x="5220472" y="955261"/>
            <a:chExt cx="3600000" cy="523975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472" y="1128715"/>
              <a:ext cx="3600000" cy="506630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003852" y="955261"/>
              <a:ext cx="728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Br-87</a:t>
              </a:r>
              <a:endParaRPr lang="zh-CN" alt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88896" y="955328"/>
              <a:ext cx="728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I-137</a:t>
              </a:r>
              <a:endParaRPr lang="zh-CN" alt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71736" y="1031528"/>
            <a:ext cx="4680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8</a:t>
            </a:r>
            <a:r>
              <a:rPr lang="zh-CN" altLang="en-US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组先驱核衰变数据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：</a:t>
            </a:r>
            <a:endParaRPr lang="en-US" altLang="zh-CN" sz="2000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61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74126"/>
            <a:ext cx="39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动力学计算</a:t>
            </a:r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—</a:t>
            </a:r>
            <a:r>
              <a:rPr lang="zh-CN" altLang="en-US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先驱核</a:t>
            </a:r>
            <a:endParaRPr lang="zh-CN" altLang="en-US" sz="2000" dirty="0">
              <a:solidFill>
                <a:srgbClr val="0033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27290"/>
            <a:ext cx="8280000" cy="35021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50988" y="494116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缓发中子发射：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能谱更软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525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74126"/>
            <a:ext cx="39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动力学计算</a:t>
            </a:r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—</a:t>
            </a:r>
            <a:r>
              <a:rPr lang="zh-CN" altLang="en-US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模型</a:t>
            </a:r>
            <a:endParaRPr lang="zh-CN" altLang="en-US" sz="2000" dirty="0">
              <a:solidFill>
                <a:srgbClr val="0033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37691" y="1112044"/>
            <a:ext cx="2998197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 smtClean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对比临界进算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：</a:t>
            </a:r>
            <a:endParaRPr lang="en-US" altLang="zh-CN" dirty="0" smtClean="0">
              <a:latin typeface="华文楷体" pitchFamily="2" charset="-122"/>
              <a:ea typeface="华文楷体" pitchFamily="2" charset="-122"/>
            </a:endParaRP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时间导数：前一时刻对后续的影响；</a:t>
            </a:r>
            <a:endParaRPr lang="en-US" altLang="zh-CN" dirty="0" smtClean="0">
              <a:latin typeface="华文楷体" pitchFamily="2" charset="-122"/>
              <a:ea typeface="华文楷体" pitchFamily="2" charset="-122"/>
            </a:endParaRP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缓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发中子：延迟产生；</a:t>
            </a:r>
            <a:endParaRPr lang="zh-CN" altLang="en-US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37692" y="3219008"/>
            <a:ext cx="2998196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 smtClean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满足限制条件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：</a:t>
            </a:r>
            <a:endParaRPr lang="en-US" altLang="zh-CN" dirty="0" smtClean="0">
              <a:latin typeface="华文楷体" pitchFamily="2" charset="-122"/>
              <a:ea typeface="华文楷体" pitchFamily="2" charset="-122"/>
            </a:endParaRP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初始条件；</a:t>
            </a:r>
            <a:endParaRPr lang="en-US" altLang="zh-CN" dirty="0" smtClean="0">
              <a:latin typeface="华文楷体" pitchFamily="2" charset="-122"/>
              <a:ea typeface="华文楷体" pitchFamily="2" charset="-122"/>
            </a:endParaRP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边界条件；</a:t>
            </a:r>
            <a:endParaRPr lang="zh-CN" altLang="en-US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4968" y="4470264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其中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: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619283"/>
              </p:ext>
            </p:extLst>
          </p:nvPr>
        </p:nvGraphicFramePr>
        <p:xfrm>
          <a:off x="562838" y="4745038"/>
          <a:ext cx="52482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8" name="Equation" r:id="rId3" imgW="3975100" imgH="393700" progId="Equation.DSMT4">
                  <p:embed/>
                </p:oleObj>
              </mc:Choice>
              <mc:Fallback>
                <p:oleObj name="Equation" r:id="rId3" imgW="39751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838" y="4745038"/>
                        <a:ext cx="5248275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963004"/>
              </p:ext>
            </p:extLst>
          </p:nvPr>
        </p:nvGraphicFramePr>
        <p:xfrm>
          <a:off x="564426" y="5194300"/>
          <a:ext cx="3375025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9" name="Equation" r:id="rId5" imgW="2603500" imgH="393700" progId="Equation.DSMT4">
                  <p:embed/>
                </p:oleObj>
              </mc:Choice>
              <mc:Fallback>
                <p:oleObj name="Equation" r:id="rId5" imgW="26035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426" y="5194300"/>
                        <a:ext cx="3375025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744638"/>
              </p:ext>
            </p:extLst>
          </p:nvPr>
        </p:nvGraphicFramePr>
        <p:xfrm>
          <a:off x="562838" y="5567363"/>
          <a:ext cx="3087688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50" name="Equation" r:id="rId7" imgW="2133600" imgH="393700" progId="Equation.DSMT4">
                  <p:embed/>
                </p:oleObj>
              </mc:Choice>
              <mc:Fallback>
                <p:oleObj name="Equation" r:id="rId7" imgW="21336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838" y="5567363"/>
                        <a:ext cx="3087688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54968" y="2747020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满足</a:t>
            </a:r>
            <a:r>
              <a:rPr lang="en-US" altLang="zh-CN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:</a:t>
            </a:r>
            <a:endParaRPr lang="zh-CN" altLang="en-US" sz="20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1866550"/>
              </p:ext>
            </p:extLst>
          </p:nvPr>
        </p:nvGraphicFramePr>
        <p:xfrm>
          <a:off x="565076" y="3048199"/>
          <a:ext cx="4803775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51" name="Equation" r:id="rId9" imgW="2971800" imgH="672840" progId="Equation.DSMT4">
                  <p:embed/>
                </p:oleObj>
              </mc:Choice>
              <mc:Fallback>
                <p:oleObj name="Equation" r:id="rId9" imgW="2971800" imgH="672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076" y="3048199"/>
                        <a:ext cx="4803775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54967" y="980728"/>
            <a:ext cx="468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包含先驱核的时间相关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中子输运方程组</a:t>
            </a:r>
            <a:r>
              <a:rPr lang="zh-CN" altLang="en-US" sz="20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：</a:t>
            </a:r>
          </a:p>
        </p:txBody>
      </p:sp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4881779"/>
              </p:ext>
            </p:extLst>
          </p:nvPr>
        </p:nvGraphicFramePr>
        <p:xfrm>
          <a:off x="552376" y="1298476"/>
          <a:ext cx="5146675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52" name="Equation" r:id="rId11" imgW="2603160" imgH="622080" progId="Equation.DSMT4">
                  <p:embed/>
                </p:oleObj>
              </mc:Choice>
              <mc:Fallback>
                <p:oleObj name="Equation" r:id="rId11" imgW="2603160" imgH="622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376" y="1298476"/>
                        <a:ext cx="5146675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826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174126"/>
            <a:ext cx="390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动力学计算</a:t>
            </a:r>
            <a:r>
              <a:rPr lang="en-US" altLang="zh-CN" sz="24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—</a:t>
            </a:r>
            <a:r>
              <a:rPr lang="zh-CN" altLang="en-US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时间离散</a:t>
            </a:r>
            <a:r>
              <a:rPr lang="en-US" altLang="zh-CN" sz="2000" dirty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/</a:t>
            </a:r>
            <a:r>
              <a:rPr lang="zh-CN" altLang="en-US" sz="2000" dirty="0" smtClean="0">
                <a:solidFill>
                  <a:srgbClr val="0033CC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解耦</a:t>
            </a:r>
            <a:endParaRPr lang="zh-CN" altLang="en-US" sz="2000" dirty="0">
              <a:solidFill>
                <a:srgbClr val="0033CC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2593" y="1873936"/>
            <a:ext cx="7943095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  <a:cs typeface="Times New Roman" pitchFamily="18" charset="0"/>
              </a:rPr>
              <a:t>抛物型偏微分方程组</a:t>
            </a:r>
            <a:r>
              <a:rPr lang="zh-CN" altLang="en-US" sz="20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：</a:t>
            </a:r>
            <a:endParaRPr lang="en-US" altLang="zh-CN" sz="2000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342900" indent="-342900">
              <a:spcBef>
                <a:spcPts val="300"/>
              </a:spcBef>
              <a:buFont typeface="Wingdings" pitchFamily="2" charset="2"/>
              <a:buChar char="ü"/>
            </a:pP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先</a:t>
            </a: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采用半离散格式，空间离散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后生成常微分方程组，再时间离散；</a:t>
            </a:r>
            <a:endParaRPr lang="en-US" altLang="zh-CN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342900" indent="-342900">
              <a:spcBef>
                <a:spcPts val="300"/>
              </a:spcBef>
              <a:buFont typeface="Wingdings" pitchFamily="2" charset="2"/>
              <a:buChar char="ü"/>
            </a:pP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中子通量密度和先驱核浓度解耦求解（裂变源随时间近似）；</a:t>
            </a:r>
            <a:endParaRPr lang="en-US" altLang="zh-CN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89" y="3001211"/>
            <a:ext cx="3599815" cy="163068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31826" y="3671820"/>
            <a:ext cx="7836373" cy="2085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  <a:cs typeface="Times New Roman" pitchFamily="18" charset="0"/>
              </a:rPr>
              <a:t>常用数值方法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：</a:t>
            </a:r>
            <a:endParaRPr lang="en-US" altLang="zh-CN" dirty="0" smtClean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342900" indent="-342900">
              <a:spcBef>
                <a:spcPts val="300"/>
              </a:spcBef>
              <a:buFont typeface="Wingdings" pitchFamily="2" charset="2"/>
              <a:buChar char="ü"/>
            </a:pP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模态综合法；</a:t>
            </a: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342900" indent="-342900">
              <a:spcBef>
                <a:spcPts val="300"/>
              </a:spcBef>
              <a:buFont typeface="Wingdings" pitchFamily="2" charset="2"/>
              <a:buChar char="ü"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准静态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方法；</a:t>
            </a: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6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传统准静态</a:t>
            </a:r>
            <a:r>
              <a:rPr lang="en-US" altLang="zh-CN" sz="16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16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预估校正准静态</a:t>
            </a:r>
            <a:r>
              <a:rPr lang="en-US" altLang="zh-CN" sz="16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16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广义准静态</a:t>
            </a:r>
            <a:r>
              <a:rPr lang="en-US" altLang="zh-CN" sz="16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16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多点</a:t>
            </a:r>
            <a:r>
              <a:rPr lang="zh-CN" altLang="en-US" sz="16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方法</a:t>
            </a:r>
            <a:r>
              <a:rPr lang="en-US" altLang="zh-CN" sz="16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16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多重幅函数方法</a:t>
            </a:r>
            <a:endParaRPr lang="en-US" altLang="zh-CN" sz="16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342900" indent="-342900">
              <a:spcBef>
                <a:spcPts val="300"/>
              </a:spcBef>
              <a:buFont typeface="Wingdings" pitchFamily="2" charset="2"/>
              <a:buChar char="ü"/>
            </a:pPr>
            <a:r>
              <a:rPr lang="zh-CN" altLang="en-US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直接</a:t>
            </a:r>
            <a:r>
              <a:rPr lang="zh-CN" altLang="en-US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方法；</a:t>
            </a:r>
            <a:endParaRPr lang="en-US" altLang="zh-CN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6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通量密度方程（龙格</a:t>
            </a:r>
            <a:r>
              <a:rPr lang="en-US" altLang="zh-CN" sz="16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</a:t>
            </a:r>
            <a:r>
              <a:rPr lang="zh-CN" altLang="en-US" sz="16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库塔法；隐式线性多步法），输运通常采用低阶方法</a:t>
            </a:r>
            <a:endParaRPr lang="en-US" altLang="zh-CN" sz="16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16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先驱</a:t>
            </a:r>
            <a:r>
              <a:rPr lang="zh-CN" altLang="en-US" sz="1600" dirty="0" smtClean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核方程（</a:t>
            </a:r>
            <a:r>
              <a:rPr lang="zh-CN" altLang="en-US" sz="16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差分；积分</a:t>
            </a:r>
            <a:r>
              <a:rPr lang="en-US" altLang="zh-CN" sz="16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-</a:t>
            </a:r>
            <a:r>
              <a:rPr lang="zh-CN" altLang="en-US" sz="16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裂变率线性</a:t>
            </a:r>
            <a:r>
              <a:rPr lang="en-US" altLang="zh-CN" sz="16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16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二次</a:t>
            </a:r>
            <a:r>
              <a:rPr lang="en-US" altLang="zh-CN" sz="16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/</a:t>
            </a:r>
            <a:r>
              <a:rPr lang="zh-CN" altLang="en-US" sz="1600" dirty="0">
                <a:latin typeface="Times New Roman" pitchFamily="18" charset="0"/>
                <a:ea typeface="华文楷体" pitchFamily="2" charset="-122"/>
                <a:cs typeface="Times New Roman" pitchFamily="18" charset="0"/>
              </a:rPr>
              <a:t>指数近似）</a:t>
            </a:r>
            <a:endParaRPr lang="en-US" altLang="zh-CN" sz="1600" dirty="0">
              <a:latin typeface="Times New Roman" pitchFamily="18" charset="0"/>
              <a:ea typeface="华文楷体" pitchFamily="2" charset="-122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596902"/>
              </p:ext>
            </p:extLst>
          </p:nvPr>
        </p:nvGraphicFramePr>
        <p:xfrm>
          <a:off x="4603750" y="633413"/>
          <a:ext cx="423545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" name="Equation" r:id="rId4" imgW="2603160" imgH="622080" progId="Equation.DSMT4">
                  <p:embed/>
                </p:oleObj>
              </mc:Choice>
              <mc:Fallback>
                <p:oleObj name="Equation" r:id="rId4" imgW="2603160" imgH="622080" progId="Equation.DSMT4">
                  <p:embed/>
                  <p:pic>
                    <p:nvPicPr>
                      <p:cNvPr id="0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3750" y="633413"/>
                        <a:ext cx="4235450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16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27784" y="2649319"/>
            <a:ext cx="511256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中子动力学计算方法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预估校正的准静态策略</a:t>
            </a:r>
            <a:endParaRPr lang="en-US" altLang="zh-CN" sz="2400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p"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程序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及部分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数值结果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p"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小结与展望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1726208"/>
            <a:ext cx="343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主要内容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: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325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BDF7C5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41275">
          <a:gradFill flip="none" rotWithShape="1">
            <a:gsLst>
              <a:gs pos="13000">
                <a:srgbClr val="0070C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BDF7C5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5738</TotalTime>
  <Words>1714</Words>
  <Application>Microsoft Office PowerPoint</Application>
  <PresentationFormat>全屏显示(4:3)</PresentationFormat>
  <Paragraphs>397</Paragraphs>
  <Slides>32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黑体</vt:lpstr>
      <vt:lpstr>华文楷体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Office 主题</vt:lpstr>
      <vt:lpstr>Equation</vt:lpstr>
      <vt:lpstr>工作表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NULL</dc:title>
  <dc:creator>NULL</dc:creator>
  <cp:lastModifiedBy>User</cp:lastModifiedBy>
  <cp:revision>835</cp:revision>
  <cp:lastPrinted>2015-12-08T12:19:46Z</cp:lastPrinted>
  <dcterms:created xsi:type="dcterms:W3CDTF">2013-07-17T08:06:31Z</dcterms:created>
  <dcterms:modified xsi:type="dcterms:W3CDTF">2015-12-08T12:20:05Z</dcterms:modified>
</cp:coreProperties>
</file>